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6.xml" ContentType="application/vnd.openxmlformats-officedocument.theme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665" r:id="rId2"/>
    <p:sldMasterId id="2147483707" r:id="rId3"/>
    <p:sldMasterId id="2147483700" r:id="rId4"/>
    <p:sldMasterId id="2147483698" r:id="rId5"/>
    <p:sldMasterId id="2147483668" r:id="rId6"/>
    <p:sldMasterId id="2147483672" r:id="rId7"/>
  </p:sldMasterIdLst>
  <p:notesMasterIdLst>
    <p:notesMasterId r:id="rId70"/>
  </p:notesMasterIdLst>
  <p:handoutMasterIdLst>
    <p:handoutMasterId r:id="rId71"/>
  </p:handoutMasterIdLst>
  <p:sldIdLst>
    <p:sldId id="462" r:id="rId8"/>
    <p:sldId id="1303" r:id="rId9"/>
    <p:sldId id="1489" r:id="rId10"/>
    <p:sldId id="1433" r:id="rId11"/>
    <p:sldId id="1484" r:id="rId12"/>
    <p:sldId id="1479" r:id="rId13"/>
    <p:sldId id="1482" r:id="rId14"/>
    <p:sldId id="1450" r:id="rId15"/>
    <p:sldId id="1007" r:id="rId16"/>
    <p:sldId id="1448" r:id="rId17"/>
    <p:sldId id="1014" r:id="rId18"/>
    <p:sldId id="1480" r:id="rId19"/>
    <p:sldId id="1481" r:id="rId20"/>
    <p:sldId id="1486" r:id="rId21"/>
    <p:sldId id="1488" r:id="rId22"/>
    <p:sldId id="1487" r:id="rId23"/>
    <p:sldId id="1474" r:id="rId24"/>
    <p:sldId id="1372" r:id="rId25"/>
    <p:sldId id="1475" r:id="rId26"/>
    <p:sldId id="1476" r:id="rId27"/>
    <p:sldId id="1490" r:id="rId28"/>
    <p:sldId id="962" r:id="rId29"/>
    <p:sldId id="967" r:id="rId30"/>
    <p:sldId id="977" r:id="rId31"/>
    <p:sldId id="1070" r:id="rId32"/>
    <p:sldId id="1079" r:id="rId33"/>
    <p:sldId id="1064" r:id="rId34"/>
    <p:sldId id="1105" r:id="rId35"/>
    <p:sldId id="1080" r:id="rId36"/>
    <p:sldId id="1101" r:id="rId37"/>
    <p:sldId id="1102" r:id="rId38"/>
    <p:sldId id="1092" r:id="rId39"/>
    <p:sldId id="1018" r:id="rId40"/>
    <p:sldId id="1089" r:id="rId41"/>
    <p:sldId id="1081" r:id="rId42"/>
    <p:sldId id="1020" r:id="rId43"/>
    <p:sldId id="1067" r:id="rId44"/>
    <p:sldId id="460" r:id="rId45"/>
    <p:sldId id="1103" r:id="rId46"/>
    <p:sldId id="1009" r:id="rId47"/>
    <p:sldId id="1104" r:id="rId48"/>
    <p:sldId id="1083" r:id="rId49"/>
    <p:sldId id="1013" r:id="rId50"/>
    <p:sldId id="1022" r:id="rId51"/>
    <p:sldId id="1068" r:id="rId52"/>
    <p:sldId id="1106" r:id="rId53"/>
    <p:sldId id="1093" r:id="rId54"/>
    <p:sldId id="1035" r:id="rId55"/>
    <p:sldId id="1304" r:id="rId56"/>
    <p:sldId id="1094" r:id="rId57"/>
    <p:sldId id="1037" r:id="rId58"/>
    <p:sldId id="1095" r:id="rId59"/>
    <p:sldId id="1039" r:id="rId60"/>
    <p:sldId id="1043" r:id="rId61"/>
    <p:sldId id="1069" r:id="rId62"/>
    <p:sldId id="1096" r:id="rId63"/>
    <p:sldId id="1045" r:id="rId64"/>
    <p:sldId id="1048" r:id="rId65"/>
    <p:sldId id="1097" r:id="rId66"/>
    <p:sldId id="1052" r:id="rId67"/>
    <p:sldId id="1055" r:id="rId68"/>
    <p:sldId id="264" r:id="rId6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FFFFE4"/>
    <a:srgbClr val="AD2A26"/>
    <a:srgbClr val="4C5252"/>
    <a:srgbClr val="F9F9F9"/>
    <a:srgbClr val="8A8A8A"/>
    <a:srgbClr val="48504F"/>
    <a:srgbClr val="B60206"/>
    <a:srgbClr val="AD2B26"/>
    <a:srgbClr val="4950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5852" autoAdjust="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341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63" Type="http://schemas.openxmlformats.org/officeDocument/2006/relationships/slide" Target="slides/slide56.xml"/><Relationship Id="rId68" Type="http://schemas.openxmlformats.org/officeDocument/2006/relationships/slide" Target="slides/slide6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slide" Target="slides/slide46.xml"/><Relationship Id="rId58" Type="http://schemas.openxmlformats.org/officeDocument/2006/relationships/slide" Target="slides/slide51.xml"/><Relationship Id="rId66" Type="http://schemas.openxmlformats.org/officeDocument/2006/relationships/slide" Target="slides/slide59.xml"/><Relationship Id="rId7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4.xml"/><Relationship Id="rId19" Type="http://schemas.openxmlformats.org/officeDocument/2006/relationships/slide" Target="slides/slide1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slide" Target="slides/slide49.xml"/><Relationship Id="rId64" Type="http://schemas.openxmlformats.org/officeDocument/2006/relationships/slide" Target="slides/slide57.xml"/><Relationship Id="rId69" Type="http://schemas.openxmlformats.org/officeDocument/2006/relationships/slide" Target="slides/slide62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slide" Target="slides/slide52.xml"/><Relationship Id="rId67" Type="http://schemas.openxmlformats.org/officeDocument/2006/relationships/slide" Target="slides/slide60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62" Type="http://schemas.openxmlformats.org/officeDocument/2006/relationships/slide" Target="slides/slide55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slide" Target="slides/slide50.xml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slide" Target="slides/slide53.xml"/><Relationship Id="rId65" Type="http://schemas.openxmlformats.org/officeDocument/2006/relationships/slide" Target="slides/slide58.xml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9" Type="http://schemas.openxmlformats.org/officeDocument/2006/relationships/slide" Target="slides/slide32.xml"/><Relationship Id="rId34" Type="http://schemas.openxmlformats.org/officeDocument/2006/relationships/slide" Target="slides/slide27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7" Type="http://schemas.openxmlformats.org/officeDocument/2006/relationships/slideMaster" Target="slideMasters/slideMaster7.xml"/><Relationship Id="rId7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5BAB8F7-26C7-2345-A2F0-4C70E8EFA8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B0FE49-C86E-0B42-8C7E-921C60B5AA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DFD10-C36A-A44C-AC52-E91D9A58CF7E}" type="datetimeFigureOut">
              <a:rPr kumimoji="1" lang="zh-CN" altLang="en-US" smtClean="0"/>
              <a:t>2022/2/21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928822-8127-CD43-9156-5BB443851D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C3EF7F-6078-7249-A167-F5C0687992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0B397-CD8F-1C4C-97BB-ADF18DDD1C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26559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e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7ACF5-0677-4CC5-89ED-AE83D3F5859D}" type="datetimeFigureOut">
              <a:rPr lang="zh-CN" altLang="en-US" smtClean="0"/>
              <a:t>2022/2/21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63F50-FC71-46DD-9BDC-11F985EF41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594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15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500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大家知道计算机是使用开关，也就是</a:t>
            </a:r>
            <a:r>
              <a:rPr lang="en-US" altLang="zh-CN" dirty="0"/>
              <a:t>0011</a:t>
            </a:r>
            <a:r>
              <a:rPr lang="zh-CN" altLang="en-US" dirty="0"/>
              <a:t>，并以二进制的运算规则来保存数据的。</a:t>
            </a:r>
            <a:endParaRPr lang="en-US" altLang="zh-CN" dirty="0"/>
          </a:p>
          <a:p>
            <a:r>
              <a:rPr lang="zh-CN" altLang="en-US" dirty="0"/>
              <a:t>那么计算机到底最小使用多少个开关为一组来保存数据的呢？这时候我们就需要了解计算机的数据单位了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802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855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23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548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8131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298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大家知道计算机是使用开关，也就是</a:t>
            </a:r>
            <a:r>
              <a:rPr lang="en-US" altLang="zh-CN" dirty="0"/>
              <a:t>0011</a:t>
            </a:r>
            <a:r>
              <a:rPr lang="zh-CN" altLang="en-US" dirty="0"/>
              <a:t>，并以二进制的运算规则来保存数据的。</a:t>
            </a:r>
            <a:endParaRPr lang="en-US" altLang="zh-CN" dirty="0"/>
          </a:p>
          <a:p>
            <a:r>
              <a:rPr lang="zh-CN" altLang="en-US" dirty="0"/>
              <a:t>那么计算机到底最小使用多少个开关为一组来保存数据的呢？这时候我们就需要了解计算机的数据单位了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63F50-FC71-46DD-9BDC-11F985EF414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482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469F54-72BF-044A-89E7-CDAF75E947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44725"/>
            <a:ext cx="10541000" cy="1158875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FE68CD30-ECD6-A642-8C7F-BA42D1249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454401"/>
            <a:ext cx="10540999" cy="630237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</a:lstStyle>
          <a:p>
            <a:pPr lvl="0"/>
            <a:r>
              <a:rPr kumimoji="1" lang="zh-CN" altLang="en-US" dirty="0"/>
              <a:t>副标题内容，如若没有可以删除</a:t>
            </a:r>
          </a:p>
        </p:txBody>
      </p:sp>
    </p:spTree>
    <p:extLst>
      <p:ext uri="{BB962C8B-B14F-4D97-AF65-F5344CB8AC3E}">
        <p14:creationId xmlns:p14="http://schemas.microsoft.com/office/powerpoint/2010/main" val="588721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0F12D90F-BB49-421D-A9D1-C25C2A378E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12212"/>
            <a:ext cx="9845675" cy="454780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947CB16-8D08-5242-A2E0-936DC1D438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0749"/>
            <a:ext cx="9845675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908806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数字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678CE99-982F-E747-B6C5-B29DECDE38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1911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>
            <a:extLst>
              <a:ext uri="{FF2B5EF4-FFF2-40B4-BE49-F238E27FC236}">
                <a16:creationId xmlns:a16="http://schemas.microsoft.com/office/drawing/2014/main" id="{88D105DB-24C1-B042-AF5E-89B9573312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598036"/>
            <a:ext cx="10719120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8871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+项目编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3"/>
            <a:ext cx="10748057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>
            <a:extLst>
              <a:ext uri="{FF2B5EF4-FFF2-40B4-BE49-F238E27FC236}">
                <a16:creationId xmlns:a16="http://schemas.microsoft.com/office/drawing/2014/main" id="{9C0915B4-3DAF-C444-883E-818CAE39A5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18707"/>
            <a:ext cx="10748057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itchFamily="2" charset="2"/>
              <a:buChar char="l"/>
              <a:tabLst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1635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由发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44805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1824831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105625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344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3280"/>
            <a:ext cx="9214230" cy="37623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455DD043-453D-F04F-965C-A5E686829A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46948"/>
            <a:ext cx="201682" cy="2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330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步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1060146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步骤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7332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dirty="0"/>
              <a:t>步骤标题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7172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A6C6B16B-7FC0-904C-B475-F9CF5C74E3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50840"/>
            <a:ext cx="201682" cy="2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844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1054782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1968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1808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1FD7787D-704C-E74D-B53E-A392EAB480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45476"/>
            <a:ext cx="201682" cy="20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83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六边形 27">
            <a:extLst>
              <a:ext uri="{FF2B5EF4-FFF2-40B4-BE49-F238E27FC236}">
                <a16:creationId xmlns:a16="http://schemas.microsoft.com/office/drawing/2014/main" id="{380B9059-6AA7-9E4F-BC56-F30289A262EA}"/>
              </a:ext>
            </a:extLst>
          </p:cNvPr>
          <p:cNvSpPr/>
          <p:nvPr userDrawn="1"/>
        </p:nvSpPr>
        <p:spPr>
          <a:xfrm rot="5400000">
            <a:off x="941355" y="3506918"/>
            <a:ext cx="1225219" cy="1056223"/>
          </a:xfrm>
          <a:prstGeom prst="hexagon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3" name="六边形 22">
            <a:extLst>
              <a:ext uri="{FF2B5EF4-FFF2-40B4-BE49-F238E27FC236}">
                <a16:creationId xmlns:a16="http://schemas.microsoft.com/office/drawing/2014/main" id="{D71D36F9-1B1C-094A-A062-19A46A7AB388}"/>
              </a:ext>
            </a:extLst>
          </p:cNvPr>
          <p:cNvSpPr/>
          <p:nvPr userDrawn="1"/>
        </p:nvSpPr>
        <p:spPr>
          <a:xfrm rot="5400000">
            <a:off x="1484022" y="2527438"/>
            <a:ext cx="1944550" cy="1676336"/>
          </a:xfrm>
          <a:prstGeom prst="hexagon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36556"/>
            <a:ext cx="5760538" cy="4710244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7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95420" y="2882670"/>
            <a:ext cx="1567542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40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思考</a:t>
            </a:r>
          </a:p>
        </p:txBody>
      </p:sp>
      <p:sp>
        <p:nvSpPr>
          <p:cNvPr id="24" name="六边形 23">
            <a:extLst>
              <a:ext uri="{FF2B5EF4-FFF2-40B4-BE49-F238E27FC236}">
                <a16:creationId xmlns:a16="http://schemas.microsoft.com/office/drawing/2014/main" id="{745B08E3-3066-3844-87E9-46D7426765C6}"/>
              </a:ext>
            </a:extLst>
          </p:cNvPr>
          <p:cNvSpPr/>
          <p:nvPr userDrawn="1"/>
        </p:nvSpPr>
        <p:spPr>
          <a:xfrm rot="5400000">
            <a:off x="3294074" y="2149103"/>
            <a:ext cx="566610" cy="488457"/>
          </a:xfrm>
          <a:prstGeom prst="hexagon">
            <a:avLst/>
          </a:prstGeom>
          <a:solidFill>
            <a:srgbClr val="AD2B2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六边形 24">
            <a:extLst>
              <a:ext uri="{FF2B5EF4-FFF2-40B4-BE49-F238E27FC236}">
                <a16:creationId xmlns:a16="http://schemas.microsoft.com/office/drawing/2014/main" id="{B7A42CA5-7885-7642-B20D-B92B35099CBC}"/>
              </a:ext>
            </a:extLst>
          </p:cNvPr>
          <p:cNvSpPr/>
          <p:nvPr userDrawn="1"/>
        </p:nvSpPr>
        <p:spPr>
          <a:xfrm rot="5400000">
            <a:off x="1198356" y="4126436"/>
            <a:ext cx="298934" cy="257702"/>
          </a:xfrm>
          <a:prstGeom prst="hexagon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六边形 25">
            <a:extLst>
              <a:ext uri="{FF2B5EF4-FFF2-40B4-BE49-F238E27FC236}">
                <a16:creationId xmlns:a16="http://schemas.microsoft.com/office/drawing/2014/main" id="{DE7B2235-1C6B-6B44-BC4F-1EC9BD8B9D8D}"/>
              </a:ext>
            </a:extLst>
          </p:cNvPr>
          <p:cNvSpPr/>
          <p:nvPr userDrawn="1"/>
        </p:nvSpPr>
        <p:spPr>
          <a:xfrm rot="5400000">
            <a:off x="3642476" y="4385265"/>
            <a:ext cx="566612" cy="488459"/>
          </a:xfrm>
          <a:prstGeom prst="hexagon">
            <a:avLst/>
          </a:prstGeom>
          <a:noFill/>
          <a:ln w="1905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六边形 29">
            <a:extLst>
              <a:ext uri="{FF2B5EF4-FFF2-40B4-BE49-F238E27FC236}">
                <a16:creationId xmlns:a16="http://schemas.microsoft.com/office/drawing/2014/main" id="{5BF818FD-51C6-E54A-9D53-783E1313F19E}"/>
              </a:ext>
            </a:extLst>
          </p:cNvPr>
          <p:cNvSpPr/>
          <p:nvPr userDrawn="1"/>
        </p:nvSpPr>
        <p:spPr>
          <a:xfrm rot="5400000">
            <a:off x="1190641" y="1715050"/>
            <a:ext cx="854974" cy="737047"/>
          </a:xfrm>
          <a:prstGeom prst="hexagon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137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81309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>
              <a:extLst>
                <a:ext uri="{FF2B5EF4-FFF2-40B4-BE49-F238E27FC236}">
                  <a16:creationId xmlns:a16="http://schemas.microsoft.com/office/drawing/2014/main" id="{EBBF2F2F-D96E-4638-A53F-CD7237FF5C1E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9pPr>
            </a:lstStyle>
            <a:p>
              <a:pPr algn="ctr"/>
              <a:r>
                <a:rPr lang="zh-CN" altLang="en-US" sz="40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总结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00943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泪珠形 14">
            <a:extLst>
              <a:ext uri="{FF2B5EF4-FFF2-40B4-BE49-F238E27FC236}">
                <a16:creationId xmlns:a16="http://schemas.microsoft.com/office/drawing/2014/main" id="{0EFAFC56-5B16-1644-BDCA-117D21E2806E}"/>
              </a:ext>
            </a:extLst>
          </p:cNvPr>
          <p:cNvSpPr/>
          <p:nvPr userDrawn="1"/>
        </p:nvSpPr>
        <p:spPr>
          <a:xfrm>
            <a:off x="1013943" y="3138371"/>
            <a:ext cx="1399001" cy="1399001"/>
          </a:xfrm>
          <a:prstGeom prst="teardrop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0" name="泪珠形 19">
            <a:extLst>
              <a:ext uri="{FF2B5EF4-FFF2-40B4-BE49-F238E27FC236}">
                <a16:creationId xmlns:a16="http://schemas.microsoft.com/office/drawing/2014/main" id="{02C17FF1-E140-B64F-AF1C-FE17A937E731}"/>
              </a:ext>
            </a:extLst>
          </p:cNvPr>
          <p:cNvSpPr/>
          <p:nvPr userDrawn="1"/>
        </p:nvSpPr>
        <p:spPr>
          <a:xfrm>
            <a:off x="1645363" y="2308178"/>
            <a:ext cx="2017950" cy="2017950"/>
          </a:xfrm>
          <a:prstGeom prst="teardrop">
            <a:avLst/>
          </a:prstGeom>
          <a:solidFill>
            <a:schemeClr val="bg1"/>
          </a:solidFill>
          <a:ln w="114300">
            <a:solidFill>
              <a:srgbClr val="B602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标题占位符 1">
            <a:extLst>
              <a:ext uri="{FF2B5EF4-FFF2-40B4-BE49-F238E27FC236}">
                <a16:creationId xmlns:a16="http://schemas.microsoft.com/office/drawing/2014/main" id="{F639FB5D-6047-3448-A319-F4FD2BA72BB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938193" y="2553627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思路</a:t>
            </a:r>
            <a:endParaRPr lang="en-US" altLang="zh-CN" sz="3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3" name="泪珠形 22">
            <a:extLst>
              <a:ext uri="{FF2B5EF4-FFF2-40B4-BE49-F238E27FC236}">
                <a16:creationId xmlns:a16="http://schemas.microsoft.com/office/drawing/2014/main" id="{0C1BFADD-1066-B04B-BD99-C7E20F0FA73E}"/>
              </a:ext>
            </a:extLst>
          </p:cNvPr>
          <p:cNvSpPr/>
          <p:nvPr userDrawn="1"/>
        </p:nvSpPr>
        <p:spPr>
          <a:xfrm>
            <a:off x="3663313" y="3963112"/>
            <a:ext cx="439924" cy="439924"/>
          </a:xfrm>
          <a:prstGeom prst="teardrop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泪珠形 23">
            <a:extLst>
              <a:ext uri="{FF2B5EF4-FFF2-40B4-BE49-F238E27FC236}">
                <a16:creationId xmlns:a16="http://schemas.microsoft.com/office/drawing/2014/main" id="{20149FF9-71F5-FB43-A7A0-BB0C90CB4486}"/>
              </a:ext>
            </a:extLst>
          </p:cNvPr>
          <p:cNvSpPr/>
          <p:nvPr userDrawn="1"/>
        </p:nvSpPr>
        <p:spPr>
          <a:xfrm>
            <a:off x="2152487" y="1924996"/>
            <a:ext cx="260457" cy="260457"/>
          </a:xfrm>
          <a:prstGeom prst="teardrop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泪珠形 24">
            <a:extLst>
              <a:ext uri="{FF2B5EF4-FFF2-40B4-BE49-F238E27FC236}">
                <a16:creationId xmlns:a16="http://schemas.microsoft.com/office/drawing/2014/main" id="{098F3E8C-7A22-A34B-817A-438DDA0CAC1C}"/>
              </a:ext>
            </a:extLst>
          </p:cNvPr>
          <p:cNvSpPr/>
          <p:nvPr userDrawn="1"/>
        </p:nvSpPr>
        <p:spPr>
          <a:xfrm>
            <a:off x="844996" y="3255023"/>
            <a:ext cx="562210" cy="562210"/>
          </a:xfrm>
          <a:prstGeom prst="teardrop">
            <a:avLst/>
          </a:prstGeom>
          <a:noFill/>
          <a:ln w="12700">
            <a:solidFill>
              <a:srgbClr val="DE001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687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189" marR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189" marR="0" lvl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1" lang="zh-CN" altLang="en-US" dirty="0"/>
              <a:t>此内容上下居中对齐，可根据实际情况微调位置和字体大小</a:t>
            </a:r>
          </a:p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46942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今日作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>
            <a:extLst>
              <a:ext uri="{FF2B5EF4-FFF2-40B4-BE49-F238E27FC236}">
                <a16:creationId xmlns:a16="http://schemas.microsoft.com/office/drawing/2014/main" id="{4AB6E3BD-F819-724D-9482-568CE7A3A1F8}"/>
              </a:ext>
            </a:extLst>
          </p:cNvPr>
          <p:cNvSpPr/>
          <p:nvPr userDrawn="1"/>
        </p:nvSpPr>
        <p:spPr>
          <a:xfrm rot="2700000">
            <a:off x="3564412" y="2953096"/>
            <a:ext cx="936368" cy="93636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9BD6F73-BC4E-714F-81EB-5276C9B1460A}"/>
              </a:ext>
            </a:extLst>
          </p:cNvPr>
          <p:cNvSpPr/>
          <p:nvPr userDrawn="1"/>
        </p:nvSpPr>
        <p:spPr>
          <a:xfrm rot="2700000">
            <a:off x="3711024" y="3896183"/>
            <a:ext cx="643144" cy="643144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93788A09-8D86-D048-B1A9-A02E86D4E252}"/>
              </a:ext>
            </a:extLst>
          </p:cNvPr>
          <p:cNvSpPr/>
          <p:nvPr userDrawn="1"/>
        </p:nvSpPr>
        <p:spPr>
          <a:xfrm rot="2700000">
            <a:off x="1595908" y="2003998"/>
            <a:ext cx="219635" cy="219635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B9328185-789E-DD42-AA27-851035E2E6BA}"/>
              </a:ext>
            </a:extLst>
          </p:cNvPr>
          <p:cNvSpPr/>
          <p:nvPr userDrawn="1"/>
        </p:nvSpPr>
        <p:spPr>
          <a:xfrm rot="2700000">
            <a:off x="1559312" y="4111232"/>
            <a:ext cx="494750" cy="494750"/>
          </a:xfrm>
          <a:prstGeom prst="rect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F2080FE-05C6-2340-B7D7-FCDE4D780420}"/>
              </a:ext>
            </a:extLst>
          </p:cNvPr>
          <p:cNvSpPr/>
          <p:nvPr userDrawn="1"/>
        </p:nvSpPr>
        <p:spPr>
          <a:xfrm rot="2700000">
            <a:off x="986540" y="2025081"/>
            <a:ext cx="361655" cy="361655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90C36A6-06C1-0647-8725-306AE7D5DB42}"/>
              </a:ext>
            </a:extLst>
          </p:cNvPr>
          <p:cNvSpPr/>
          <p:nvPr userDrawn="1"/>
        </p:nvSpPr>
        <p:spPr>
          <a:xfrm rot="2700000">
            <a:off x="1815645" y="2401118"/>
            <a:ext cx="1828800" cy="1828800"/>
          </a:xfrm>
          <a:prstGeom prst="rect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371600"/>
            <a:ext cx="5760538" cy="467360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33" name="标题占位符 1">
            <a:extLst>
              <a:ext uri="{FF2B5EF4-FFF2-40B4-BE49-F238E27FC236}">
                <a16:creationId xmlns:a16="http://schemas.microsoft.com/office/drawing/2014/main" id="{C9A22D05-8FDB-7546-BB47-01F708903CC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938193" y="2543117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今日</a:t>
            </a:r>
            <a:endParaRPr lang="en-US" altLang="zh-CN" sz="3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作业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C7A4DAB-DC8A-9A43-A443-C9AE1D1E2698}"/>
              </a:ext>
            </a:extLst>
          </p:cNvPr>
          <p:cNvSpPr/>
          <p:nvPr userDrawn="1"/>
        </p:nvSpPr>
        <p:spPr>
          <a:xfrm rot="2700000">
            <a:off x="4273426" y="2329809"/>
            <a:ext cx="263657" cy="263657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922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646133"/>
            <a:ext cx="10749598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lnSpc>
                <a:spcPct val="150000"/>
              </a:lnSpc>
              <a:buFont typeface="Wingdings" pitchFamily="2" charset="2"/>
              <a:buChar char="l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FCFB1A-E1EE-3245-9778-ABB7ACB14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4418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9">
            <a:extLst>
              <a:ext uri="{FF2B5EF4-FFF2-40B4-BE49-F238E27FC236}">
                <a16:creationId xmlns:a16="http://schemas.microsoft.com/office/drawing/2014/main" id="{2DD40269-A2A6-814E-991D-1DBB128738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8861138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>
              <a:extLst>
                <a:ext uri="{FF2B5EF4-FFF2-40B4-BE49-F238E27FC236}">
                  <a16:creationId xmlns:a16="http://schemas.microsoft.com/office/drawing/2014/main" id="{C4064CF0-C79B-2F4A-839D-A26938667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30495570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92870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>
              <a:extLst>
                <a:ext uri="{FF2B5EF4-FFF2-40B4-BE49-F238E27FC236}">
                  <a16:creationId xmlns:a16="http://schemas.microsoft.com/office/drawing/2014/main" id="{EBBF2F2F-D96E-4638-A53F-CD7237FF5C1E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9pPr>
            </a:lstStyle>
            <a:p>
              <a:pPr algn="ctr"/>
              <a:r>
                <a:rPr lang="zh-CN" altLang="en-US" sz="40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总结</a:t>
              </a:r>
            </a:p>
          </p:txBody>
        </p:sp>
      </p:grpSp>
      <p:sp>
        <p:nvSpPr>
          <p:cNvPr id="21" name="标题 1">
            <a:extLst>
              <a:ext uri="{FF2B5EF4-FFF2-40B4-BE49-F238E27FC236}">
                <a16:creationId xmlns:a16="http://schemas.microsoft.com/office/drawing/2014/main" id="{B0EF16AB-AE8A-5D46-82EA-397E62F93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6555797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151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</a:p>
        </p:txBody>
      </p:sp>
    </p:spTree>
    <p:extLst>
      <p:ext uri="{BB962C8B-B14F-4D97-AF65-F5344CB8AC3E}">
        <p14:creationId xmlns:p14="http://schemas.microsoft.com/office/powerpoint/2010/main" val="2196259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+二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239209-2A8D-D940-8FA0-61988543E4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73040" y="2398078"/>
            <a:ext cx="6725920" cy="54832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6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标题，右侧章节自行设置，如</a:t>
            </a:r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CA56E57C-1F68-E948-87DC-0FF15A8C7DE7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273040" y="3069272"/>
            <a:ext cx="5466080" cy="2031047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>
              <a:buNone/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  <a:lvl4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4pPr>
            <a:lvl5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5pPr>
          </a:lstStyle>
          <a:p>
            <a:pPr lvl="0"/>
            <a:r>
              <a:rPr kumimoji="1" lang="zh-CN" altLang="en-US" dirty="0"/>
              <a:t>输入具体主讲内容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可根据标题数量调整字体大小</a:t>
            </a:r>
          </a:p>
        </p:txBody>
      </p:sp>
      <p:sp>
        <p:nvSpPr>
          <p:cNvPr id="17" name="文本占位符 13">
            <a:extLst>
              <a:ext uri="{FF2B5EF4-FFF2-40B4-BE49-F238E27FC236}">
                <a16:creationId xmlns:a16="http://schemas.microsoft.com/office/drawing/2014/main" id="{01590D97-7CA9-B247-806A-885950A786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198760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>
            <a:extLst>
              <a:ext uri="{FF2B5EF4-FFF2-40B4-BE49-F238E27FC236}">
                <a16:creationId xmlns:a16="http://schemas.microsoft.com/office/drawing/2014/main" id="{ED1003EB-0D97-5849-AC50-BFB3EDAA3B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32400" y="2766218"/>
            <a:ext cx="6654800" cy="1325563"/>
          </a:xfrm>
          <a:prstGeom prst="rect">
            <a:avLst/>
          </a:prstGeom>
        </p:spPr>
        <p:txBody>
          <a:bodyPr/>
          <a:lstStyle>
            <a:lvl1pPr>
              <a:defRPr sz="3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章节标题，右侧章节数字需自行设置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0C8E5D29-3E75-FC46-80C9-2080D9268E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3315334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C2551-88ED-4239-96A2-7F3C49A205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0F12D90F-BB49-421D-A9D1-C25C2A378E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24204"/>
            <a:ext cx="10698800" cy="38612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18889851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590102"/>
            <a:ext cx="10749598" cy="385054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lnSpc>
                <a:spcPct val="150000"/>
              </a:lnSpc>
              <a:buFont typeface="Wingdings" pitchFamily="2" charset="2"/>
              <a:buChar char="l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FCFB1A-E1EE-3245-9778-ABB7ACB14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119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639914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03185"/>
            <a:ext cx="10719120" cy="3819718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64C54839-92D5-0E4E-B9C2-203FF53C32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3"/>
            <a:ext cx="1071911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862767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E4D92416-D30F-8049-AD27-C955EC07F2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48056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11">
            <a:extLst>
              <a:ext uri="{FF2B5EF4-FFF2-40B4-BE49-F238E27FC236}">
                <a16:creationId xmlns:a16="http://schemas.microsoft.com/office/drawing/2014/main" id="{D8BA1B0F-468D-0446-AB7E-B23A83414D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28517"/>
            <a:ext cx="10748057" cy="3922461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itchFamily="2" charset="2"/>
              <a:buChar char="l"/>
              <a:tabLst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7497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sv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六边形 29">
            <a:extLst>
              <a:ext uri="{FF2B5EF4-FFF2-40B4-BE49-F238E27FC236}">
                <a16:creationId xmlns:a16="http://schemas.microsoft.com/office/drawing/2014/main" id="{6F51DA0D-EA98-B14B-A35B-7EDF8DBC5804}"/>
              </a:ext>
            </a:extLst>
          </p:cNvPr>
          <p:cNvSpPr/>
          <p:nvPr userDrawn="1"/>
        </p:nvSpPr>
        <p:spPr>
          <a:xfrm rot="5400000">
            <a:off x="8672366" y="-244234"/>
            <a:ext cx="1034350" cy="1136649"/>
          </a:xfrm>
          <a:custGeom>
            <a:avLst/>
            <a:gdLst>
              <a:gd name="connsiteX0" fmla="*/ 0 w 1318512"/>
              <a:gd name="connsiteY0" fmla="*/ 568325 h 1136649"/>
              <a:gd name="connsiteX1" fmla="*/ 284162 w 1318512"/>
              <a:gd name="connsiteY1" fmla="*/ 0 h 1136649"/>
              <a:gd name="connsiteX2" fmla="*/ 1034350 w 1318512"/>
              <a:gd name="connsiteY2" fmla="*/ 0 h 1136649"/>
              <a:gd name="connsiteX3" fmla="*/ 1318512 w 1318512"/>
              <a:gd name="connsiteY3" fmla="*/ 568325 h 1136649"/>
              <a:gd name="connsiteX4" fmla="*/ 1034350 w 1318512"/>
              <a:gd name="connsiteY4" fmla="*/ 1136649 h 1136649"/>
              <a:gd name="connsiteX5" fmla="*/ 284162 w 1318512"/>
              <a:gd name="connsiteY5" fmla="*/ 1136649 h 1136649"/>
              <a:gd name="connsiteX6" fmla="*/ 0 w 1318512"/>
              <a:gd name="connsiteY6" fmla="*/ 568325 h 1136649"/>
              <a:gd name="connsiteX0" fmla="*/ 0 w 1034350"/>
              <a:gd name="connsiteY0" fmla="*/ 1136649 h 1136649"/>
              <a:gd name="connsiteX1" fmla="*/ 0 w 1034350"/>
              <a:gd name="connsiteY1" fmla="*/ 0 h 1136649"/>
              <a:gd name="connsiteX2" fmla="*/ 750188 w 1034350"/>
              <a:gd name="connsiteY2" fmla="*/ 0 h 1136649"/>
              <a:gd name="connsiteX3" fmla="*/ 1034350 w 1034350"/>
              <a:gd name="connsiteY3" fmla="*/ 568325 h 1136649"/>
              <a:gd name="connsiteX4" fmla="*/ 750188 w 1034350"/>
              <a:gd name="connsiteY4" fmla="*/ 1136649 h 1136649"/>
              <a:gd name="connsiteX5" fmla="*/ 0 w 1034350"/>
              <a:gd name="connsiteY5" fmla="*/ 1136649 h 1136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4350" h="1136649">
                <a:moveTo>
                  <a:pt x="0" y="1136649"/>
                </a:moveTo>
                <a:lnTo>
                  <a:pt x="0" y="0"/>
                </a:lnTo>
                <a:lnTo>
                  <a:pt x="750188" y="0"/>
                </a:lnTo>
                <a:lnTo>
                  <a:pt x="1034350" y="568325"/>
                </a:lnTo>
                <a:lnTo>
                  <a:pt x="750188" y="1136649"/>
                </a:lnTo>
                <a:lnTo>
                  <a:pt x="0" y="1136649"/>
                </a:lnTo>
                <a:close/>
              </a:path>
            </a:pathLst>
          </a:cu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六边形 30">
            <a:extLst>
              <a:ext uri="{FF2B5EF4-FFF2-40B4-BE49-F238E27FC236}">
                <a16:creationId xmlns:a16="http://schemas.microsoft.com/office/drawing/2014/main" id="{B0F52978-FC9E-FC46-A244-4605B31E7CC6}"/>
              </a:ext>
            </a:extLst>
          </p:cNvPr>
          <p:cNvSpPr/>
          <p:nvPr userDrawn="1"/>
        </p:nvSpPr>
        <p:spPr>
          <a:xfrm rot="5400000">
            <a:off x="9521078" y="753888"/>
            <a:ext cx="523072" cy="450925"/>
          </a:xfrm>
          <a:prstGeom prst="hexagon">
            <a:avLst/>
          </a:prstGeom>
          <a:solidFill>
            <a:srgbClr val="49504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六边形 31">
            <a:extLst>
              <a:ext uri="{FF2B5EF4-FFF2-40B4-BE49-F238E27FC236}">
                <a16:creationId xmlns:a16="http://schemas.microsoft.com/office/drawing/2014/main" id="{6677D3A6-DA28-9444-815A-4524D9FED995}"/>
              </a:ext>
            </a:extLst>
          </p:cNvPr>
          <p:cNvSpPr/>
          <p:nvPr userDrawn="1"/>
        </p:nvSpPr>
        <p:spPr>
          <a:xfrm rot="5400000">
            <a:off x="8027944" y="996957"/>
            <a:ext cx="523072" cy="450925"/>
          </a:xfrm>
          <a:prstGeom prst="hexagon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六边形 32">
            <a:extLst>
              <a:ext uri="{FF2B5EF4-FFF2-40B4-BE49-F238E27FC236}">
                <a16:creationId xmlns:a16="http://schemas.microsoft.com/office/drawing/2014/main" id="{B3967B50-7DD6-B247-97B6-4844195F68D5}"/>
              </a:ext>
            </a:extLst>
          </p:cNvPr>
          <p:cNvSpPr/>
          <p:nvPr userDrawn="1"/>
        </p:nvSpPr>
        <p:spPr>
          <a:xfrm rot="5400000">
            <a:off x="10287577" y="140894"/>
            <a:ext cx="196767" cy="169627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六边形 33">
            <a:extLst>
              <a:ext uri="{FF2B5EF4-FFF2-40B4-BE49-F238E27FC236}">
                <a16:creationId xmlns:a16="http://schemas.microsoft.com/office/drawing/2014/main" id="{4C290A33-8D65-DC47-BE12-79B4B22A299D}"/>
              </a:ext>
            </a:extLst>
          </p:cNvPr>
          <p:cNvSpPr/>
          <p:nvPr userDrawn="1"/>
        </p:nvSpPr>
        <p:spPr>
          <a:xfrm rot="5400000">
            <a:off x="3684719" y="893697"/>
            <a:ext cx="886529" cy="76425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六边形 34">
            <a:extLst>
              <a:ext uri="{FF2B5EF4-FFF2-40B4-BE49-F238E27FC236}">
                <a16:creationId xmlns:a16="http://schemas.microsoft.com/office/drawing/2014/main" id="{E0867641-ABCE-C84A-84A4-696E52E6543B}"/>
              </a:ext>
            </a:extLst>
          </p:cNvPr>
          <p:cNvSpPr/>
          <p:nvPr userDrawn="1"/>
        </p:nvSpPr>
        <p:spPr>
          <a:xfrm rot="5400000">
            <a:off x="11266257" y="1225116"/>
            <a:ext cx="206955" cy="17841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六边形 35">
            <a:extLst>
              <a:ext uri="{FF2B5EF4-FFF2-40B4-BE49-F238E27FC236}">
                <a16:creationId xmlns:a16="http://schemas.microsoft.com/office/drawing/2014/main" id="{3DC81806-A479-FD47-B1B6-A77189F32D48}"/>
              </a:ext>
            </a:extLst>
          </p:cNvPr>
          <p:cNvSpPr/>
          <p:nvPr userDrawn="1"/>
        </p:nvSpPr>
        <p:spPr>
          <a:xfrm rot="5400000">
            <a:off x="918490" y="676500"/>
            <a:ext cx="206955" cy="178410"/>
          </a:xfrm>
          <a:prstGeom prst="hexagon">
            <a:avLst/>
          </a:prstGeom>
          <a:solidFill>
            <a:srgbClr val="AD2B2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六边形 36">
            <a:extLst>
              <a:ext uri="{FF2B5EF4-FFF2-40B4-BE49-F238E27FC236}">
                <a16:creationId xmlns:a16="http://schemas.microsoft.com/office/drawing/2014/main" id="{D15987B7-89CB-8549-AEE5-ADD4AED257B7}"/>
              </a:ext>
            </a:extLst>
          </p:cNvPr>
          <p:cNvSpPr/>
          <p:nvPr userDrawn="1"/>
        </p:nvSpPr>
        <p:spPr>
          <a:xfrm rot="5400000">
            <a:off x="4564916" y="775592"/>
            <a:ext cx="369001" cy="318105"/>
          </a:xfrm>
          <a:prstGeom prst="hexagon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382A540C-45FC-EB45-96D5-1EA0511DAF21}"/>
              </a:ext>
            </a:extLst>
          </p:cNvPr>
          <p:cNvCxnSpPr>
            <a:cxnSpLocks/>
          </p:cNvCxnSpPr>
          <p:nvPr userDrawn="1"/>
        </p:nvCxnSpPr>
        <p:spPr>
          <a:xfrm>
            <a:off x="9997213" y="1131213"/>
            <a:ext cx="647089" cy="3966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28569DD6-18D5-5D45-BC4E-E4C2727B945C}"/>
              </a:ext>
            </a:extLst>
          </p:cNvPr>
          <p:cNvCxnSpPr>
            <a:cxnSpLocks/>
          </p:cNvCxnSpPr>
          <p:nvPr userDrawn="1"/>
        </p:nvCxnSpPr>
        <p:spPr>
          <a:xfrm>
            <a:off x="3898416" y="466240"/>
            <a:ext cx="691948" cy="3663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5D63DA79-7D60-4A42-A1B3-9BB10C9E05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018" y="5296483"/>
            <a:ext cx="3565964" cy="58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6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BCEE7AE-CF55-47A2-9D29-09373E3D62B5}"/>
              </a:ext>
            </a:extLst>
          </p:cNvPr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16A72991-4D35-45FC-8EF2-C9E3B4850B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z="2400" dirty="0">
              <a:latin typeface="Segoe UI" pitchFamily="34" charset="0"/>
              <a:ea typeface="微软雅黑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A7F5CA1-11F4-B94D-84AE-F6E3E12DEC4D}"/>
              </a:ext>
            </a:extLst>
          </p:cNvPr>
          <p:cNvGrpSpPr/>
          <p:nvPr userDrawn="1"/>
        </p:nvGrpSpPr>
        <p:grpSpPr>
          <a:xfrm>
            <a:off x="2126595" y="2260317"/>
            <a:ext cx="2280944" cy="1168683"/>
            <a:chOff x="1984355" y="1223746"/>
            <a:chExt cx="2280944" cy="1168683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B73C1A2-926E-3849-92AB-BCE7B4C71DF2}"/>
                </a:ext>
              </a:extLst>
            </p:cNvPr>
            <p:cNvSpPr txBox="1"/>
            <p:nvPr/>
          </p:nvSpPr>
          <p:spPr>
            <a:xfrm>
              <a:off x="2549296" y="1223746"/>
              <a:ext cx="1245854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200" b="1" i="0" dirty="0"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目录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EC96A2F-7D7A-F34F-9BE8-8ADCD2919ACB}"/>
                </a:ext>
              </a:extLst>
            </p:cNvPr>
            <p:cNvSpPr txBox="1"/>
            <p:nvPr/>
          </p:nvSpPr>
          <p:spPr>
            <a:xfrm>
              <a:off x="1984355" y="1869209"/>
              <a:ext cx="183394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>
                      <a:lumMod val="85000"/>
                    </a:schemeClr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阿里巴巴普惠体" panose="00020600040101010101" pitchFamily="18" charset="-122"/>
                </a:rPr>
                <a:t>Contents</a:t>
              </a:r>
              <a:endParaRPr lang="zh-CN" altLang="en-US" sz="28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  <p:cxnSp>
          <p:nvCxnSpPr>
            <p:cNvPr id="23" name="直接连接符 2">
              <a:extLst>
                <a:ext uri="{FF2B5EF4-FFF2-40B4-BE49-F238E27FC236}">
                  <a16:creationId xmlns:a16="http://schemas.microsoft.com/office/drawing/2014/main" id="{83E925B0-57FD-8B4B-8FF7-8BCD8AADEF23}"/>
                </a:ext>
              </a:extLst>
            </p:cNvPr>
            <p:cNvCxnSpPr>
              <a:cxnSpLocks/>
            </p:cNvCxnSpPr>
            <p:nvPr/>
          </p:nvCxnSpPr>
          <p:spPr>
            <a:xfrm>
              <a:off x="4265299" y="1300145"/>
              <a:ext cx="0" cy="106226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六边形 24">
              <a:extLst>
                <a:ext uri="{FF2B5EF4-FFF2-40B4-BE49-F238E27FC236}">
                  <a16:creationId xmlns:a16="http://schemas.microsoft.com/office/drawing/2014/main" id="{3EDCC472-8CF0-F84C-9270-06FAC7E8DD4D}"/>
                </a:ext>
              </a:extLst>
            </p:cNvPr>
            <p:cNvSpPr/>
            <p:nvPr/>
          </p:nvSpPr>
          <p:spPr>
            <a:xfrm rot="5400000">
              <a:off x="2142134" y="1404577"/>
              <a:ext cx="437322" cy="377002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六边形 25">
              <a:extLst>
                <a:ext uri="{FF2B5EF4-FFF2-40B4-BE49-F238E27FC236}">
                  <a16:creationId xmlns:a16="http://schemas.microsoft.com/office/drawing/2014/main" id="{E8F71936-0CC4-CB4A-AF12-89754A9ADA5D}"/>
                </a:ext>
              </a:extLst>
            </p:cNvPr>
            <p:cNvSpPr/>
            <p:nvPr/>
          </p:nvSpPr>
          <p:spPr>
            <a:xfrm rot="5400000">
              <a:off x="2037082" y="1610051"/>
              <a:ext cx="246109" cy="212163"/>
            </a:xfrm>
            <a:prstGeom prst="hexagon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586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marR="0" indent="-457189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585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88438130-7B30-A94E-B2AC-38EDD0B85909}"/>
              </a:ext>
            </a:extLst>
          </p:cNvPr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BCEE7AE-CF55-47A2-9D29-09373E3D62B5}"/>
              </a:ext>
            </a:extLst>
          </p:cNvPr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16A72991-4D35-45FC-8EF2-C9E3B4850B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z="2400" dirty="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B73C1A2-926E-3849-92AB-BCE7B4C71DF2}"/>
              </a:ext>
            </a:extLst>
          </p:cNvPr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 dirty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EC96A2F-7D7A-F34F-9BE8-8ADCD2919ACB}"/>
              </a:ext>
            </a:extLst>
          </p:cNvPr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Learning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 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Objectives</a:t>
            </a:r>
            <a:endParaRPr lang="zh-CN" altLang="en-US" sz="2100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23" name="直接连接符 2">
            <a:extLst>
              <a:ext uri="{FF2B5EF4-FFF2-40B4-BE49-F238E27FC236}">
                <a16:creationId xmlns:a16="http://schemas.microsoft.com/office/drawing/2014/main" id="{83E925B0-57FD-8B4B-8FF7-8BCD8AADEF23}"/>
              </a:ext>
            </a:extLst>
          </p:cNvPr>
          <p:cNvCxnSpPr>
            <a:cxnSpLocks/>
          </p:cNvCxnSpPr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形 8">
            <a:extLst>
              <a:ext uri="{FF2B5EF4-FFF2-40B4-BE49-F238E27FC236}">
                <a16:creationId xmlns:a16="http://schemas.microsoft.com/office/drawing/2014/main" id="{942E7471-620D-FA4E-A59B-D8C1A79C3F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7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marR="0" indent="-457189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585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>
            <a:extLst>
              <a:ext uri="{FF2B5EF4-FFF2-40B4-BE49-F238E27FC236}">
                <a16:creationId xmlns:a16="http://schemas.microsoft.com/office/drawing/2014/main" id="{91B717BE-9DF9-1B41-9DBF-CB511A9C606B}"/>
              </a:ext>
            </a:extLst>
          </p:cNvPr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六边形 7">
            <a:extLst>
              <a:ext uri="{FF2B5EF4-FFF2-40B4-BE49-F238E27FC236}">
                <a16:creationId xmlns:a16="http://schemas.microsoft.com/office/drawing/2014/main" id="{998722ED-C4DC-C24C-A17B-B9CA36751549}"/>
              </a:ext>
            </a:extLst>
          </p:cNvPr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7575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>
            <a:extLst>
              <a:ext uri="{FF2B5EF4-FFF2-40B4-BE49-F238E27FC236}">
                <a16:creationId xmlns:a16="http://schemas.microsoft.com/office/drawing/2014/main" id="{D82380DF-4088-5449-BBFC-0B57E0B8F475}"/>
              </a:ext>
            </a:extLst>
          </p:cNvPr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六边形 10">
            <a:extLst>
              <a:ext uri="{FF2B5EF4-FFF2-40B4-BE49-F238E27FC236}">
                <a16:creationId xmlns:a16="http://schemas.microsoft.com/office/drawing/2014/main" id="{2FB8D235-9189-C14B-8111-0D705B9AA121}"/>
              </a:ext>
            </a:extLst>
          </p:cNvPr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5265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8479B63A-0E02-2349-8BED-44C85C23E174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83" y="162578"/>
            <a:ext cx="2031376" cy="593842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EACD341D-631E-1C41-AA57-E78DF51FD162}"/>
              </a:ext>
            </a:extLst>
          </p:cNvPr>
          <p:cNvSpPr/>
          <p:nvPr userDrawn="1"/>
        </p:nvSpPr>
        <p:spPr>
          <a:xfrm>
            <a:off x="4301836" y="260138"/>
            <a:ext cx="789015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0" dirty="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Alibaba PuHuiTi" pitchFamily="18" charset="-122"/>
              </a:rPr>
              <a:t>多一句没有，少一句不行，用最短时间，教会最实用的技术！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A13C4AB-ADA7-6942-8140-5DC8E0577838}"/>
              </a:ext>
            </a:extLst>
          </p:cNvPr>
          <p:cNvSpPr/>
          <p:nvPr userDrawn="1"/>
        </p:nvSpPr>
        <p:spPr>
          <a:xfrm>
            <a:off x="-52550" y="0"/>
            <a:ext cx="224790" cy="694841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04C7863-89B5-3040-9FC7-D2B2A900C20B}"/>
              </a:ext>
            </a:extLst>
          </p:cNvPr>
          <p:cNvSpPr/>
          <p:nvPr userDrawn="1"/>
        </p:nvSpPr>
        <p:spPr>
          <a:xfrm>
            <a:off x="-52550" y="719892"/>
            <a:ext cx="223200" cy="315311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EF68358-2C42-514C-A18F-D22A7C3B0412}"/>
              </a:ext>
            </a:extLst>
          </p:cNvPr>
          <p:cNvSpPr/>
          <p:nvPr userDrawn="1"/>
        </p:nvSpPr>
        <p:spPr>
          <a:xfrm>
            <a:off x="2567066" y="719635"/>
            <a:ext cx="7023600" cy="21600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7A90E8C-99EA-674B-BE48-642DDFA26B82}"/>
              </a:ext>
            </a:extLst>
          </p:cNvPr>
          <p:cNvSpPr/>
          <p:nvPr userDrawn="1"/>
        </p:nvSpPr>
        <p:spPr>
          <a:xfrm>
            <a:off x="9481902" y="719635"/>
            <a:ext cx="2163600" cy="21600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任意形状 24">
            <a:extLst>
              <a:ext uri="{FF2B5EF4-FFF2-40B4-BE49-F238E27FC236}">
                <a16:creationId xmlns:a16="http://schemas.microsoft.com/office/drawing/2014/main" id="{DC5CCC4C-800E-9040-97B5-C1E1BE251216}"/>
              </a:ext>
            </a:extLst>
          </p:cNvPr>
          <p:cNvSpPr/>
          <p:nvPr userDrawn="1"/>
        </p:nvSpPr>
        <p:spPr>
          <a:xfrm>
            <a:off x="9612588" y="6582369"/>
            <a:ext cx="400898" cy="208765"/>
          </a:xfrm>
          <a:custGeom>
            <a:avLst/>
            <a:gdLst>
              <a:gd name="connsiteX0" fmla="*/ 200449 w 400898"/>
              <a:gd name="connsiteY0" fmla="*/ 0 h 208765"/>
              <a:gd name="connsiteX1" fmla="*/ 400898 w 400898"/>
              <a:gd name="connsiteY1" fmla="*/ 200449 h 208765"/>
              <a:gd name="connsiteX2" fmla="*/ 392582 w 400898"/>
              <a:gd name="connsiteY2" fmla="*/ 208765 h 208765"/>
              <a:gd name="connsiteX3" fmla="*/ 8316 w 400898"/>
              <a:gd name="connsiteY3" fmla="*/ 208765 h 208765"/>
              <a:gd name="connsiteX4" fmla="*/ 0 w 400898"/>
              <a:gd name="connsiteY4" fmla="*/ 200449 h 208765"/>
              <a:gd name="connsiteX5" fmla="*/ 200449 w 400898"/>
              <a:gd name="connsiteY5" fmla="*/ 0 h 2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898" h="208765">
                <a:moveTo>
                  <a:pt x="200449" y="0"/>
                </a:moveTo>
                <a:lnTo>
                  <a:pt x="400898" y="200449"/>
                </a:lnTo>
                <a:lnTo>
                  <a:pt x="392582" y="208765"/>
                </a:lnTo>
                <a:lnTo>
                  <a:pt x="8316" y="208765"/>
                </a:lnTo>
                <a:lnTo>
                  <a:pt x="0" y="200449"/>
                </a:lnTo>
                <a:lnTo>
                  <a:pt x="200449" y="0"/>
                </a:lnTo>
                <a:close/>
              </a:path>
            </a:pathLst>
          </a:custGeom>
          <a:solidFill>
            <a:srgbClr val="6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矩形 22">
            <a:extLst>
              <a:ext uri="{FF2B5EF4-FFF2-40B4-BE49-F238E27FC236}">
                <a16:creationId xmlns:a16="http://schemas.microsoft.com/office/drawing/2014/main" id="{36B7D234-E207-414F-8E81-F360C01EFFF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0583" y="6779344"/>
            <a:ext cx="10057936" cy="110793"/>
          </a:xfrm>
          <a:prstGeom prst="rect">
            <a:avLst/>
          </a:prstGeom>
          <a:solidFill>
            <a:srgbClr val="49504F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endParaRPr lang="zh-CN" altLang="en-US" sz="2400" dirty="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7" name="矩形 14">
            <a:extLst>
              <a:ext uri="{FF2B5EF4-FFF2-40B4-BE49-F238E27FC236}">
                <a16:creationId xmlns:a16="http://schemas.microsoft.com/office/drawing/2014/main" id="{CBF3DED2-69B0-F340-BDFB-E540327A7264}"/>
              </a:ext>
            </a:extLst>
          </p:cNvPr>
          <p:cNvSpPr/>
          <p:nvPr userDrawn="1"/>
        </p:nvSpPr>
        <p:spPr bwMode="auto">
          <a:xfrm>
            <a:off x="9813037" y="6582369"/>
            <a:ext cx="2378963" cy="307767"/>
          </a:xfrm>
          <a:custGeom>
            <a:avLst/>
            <a:gdLst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0 w 2202525"/>
              <a:gd name="connsiteY3" fmla="*/ 275631 h 275631"/>
              <a:gd name="connsiteX4" fmla="*/ 0 w 2202525"/>
              <a:gd name="connsiteY4" fmla="*/ 0 h 275631"/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104775 w 2202525"/>
              <a:gd name="connsiteY3" fmla="*/ 272456 h 275631"/>
              <a:gd name="connsiteX4" fmla="*/ 0 w 2202525"/>
              <a:gd name="connsiteY4" fmla="*/ 0 h 275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2525" h="275631">
                <a:moveTo>
                  <a:pt x="0" y="0"/>
                </a:moveTo>
                <a:lnTo>
                  <a:pt x="2202525" y="0"/>
                </a:lnTo>
                <a:lnTo>
                  <a:pt x="2202525" y="275631"/>
                </a:lnTo>
                <a:lnTo>
                  <a:pt x="104775" y="272456"/>
                </a:lnTo>
                <a:lnTo>
                  <a:pt x="0" y="0"/>
                </a:lnTo>
                <a:close/>
              </a:path>
            </a:pathLst>
          </a:custGeom>
          <a:solidFill>
            <a:srgbClr val="B6000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90204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5840A94-AFCB-F14C-AC1D-7BFA5CCE05BC}"/>
              </a:ext>
            </a:extLst>
          </p:cNvPr>
          <p:cNvSpPr/>
          <p:nvPr userDrawn="1"/>
        </p:nvSpPr>
        <p:spPr>
          <a:xfrm>
            <a:off x="9950236" y="6535935"/>
            <a:ext cx="22417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STKaiti" panose="02010600040101010101" pitchFamily="2" charset="-122"/>
                <a:ea typeface="STKaiti" panose="02010600040101010101" pitchFamily="2" charset="-122"/>
                <a:cs typeface="Alibaba PuHuiTi" pitchFamily="18" charset="-122"/>
              </a:rPr>
              <a:t>高级软件人才培训专家</a:t>
            </a:r>
          </a:p>
        </p:txBody>
      </p:sp>
    </p:spTree>
    <p:extLst>
      <p:ext uri="{BB962C8B-B14F-4D97-AF65-F5344CB8AC3E}">
        <p14:creationId xmlns:p14="http://schemas.microsoft.com/office/powerpoint/2010/main" val="128244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83" r:id="rId3"/>
    <p:sldLayoutId id="2147483678" r:id="rId4"/>
    <p:sldLayoutId id="2147483679" r:id="rId5"/>
    <p:sldLayoutId id="2147483680" r:id="rId6"/>
    <p:sldLayoutId id="2147483677" r:id="rId7"/>
    <p:sldLayoutId id="2147483702" r:id="rId8"/>
    <p:sldLayoutId id="2147483703" r:id="rId9"/>
    <p:sldLayoutId id="2147483709" r:id="rId10"/>
    <p:sldLayoutId id="2147483704" r:id="rId11"/>
    <p:sldLayoutId id="2147483681" r:id="rId12"/>
    <p:sldLayoutId id="2147483693" r:id="rId13"/>
    <p:sldLayoutId id="2147483710" r:id="rId14"/>
    <p:sldLayoutId id="2147483706" r:id="rId15"/>
    <p:sldLayoutId id="2147483712" r:id="rId16"/>
    <p:sldLayoutId id="2147483715" r:id="rId17"/>
    <p:sldLayoutId id="2147483718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7227BF9-01FA-AE4B-9DB9-E3DAB164E5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989" y="2322246"/>
            <a:ext cx="3168023" cy="130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1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16EC87-9B0D-CD4B-997D-0A66FE90B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Java</a:t>
            </a:r>
            <a:r>
              <a:rPr kumimoji="1" lang="zh-CN" altLang="en-US" dirty="0"/>
              <a:t>基础语法</a:t>
            </a:r>
          </a:p>
        </p:txBody>
      </p:sp>
    </p:spTree>
    <p:extLst>
      <p:ext uri="{BB962C8B-B14F-4D97-AF65-F5344CB8AC3E}">
        <p14:creationId xmlns:p14="http://schemas.microsoft.com/office/powerpoint/2010/main" val="3833974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D59D6EB-3537-49C1-A600-72A835B247DC}"/>
              </a:ext>
            </a:extLst>
          </p:cNvPr>
          <p:cNvSpPr txBox="1"/>
          <p:nvPr/>
        </p:nvSpPr>
        <p:spPr>
          <a:xfrm>
            <a:off x="621232" y="1541466"/>
            <a:ext cx="11235731" cy="519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ASCII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编码表：即美国信息交换标准编码，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规定了现代英语、数字字符、和其他西欧字符对应的数字编号。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B868AD1-BF4F-448E-83B0-6AFB9F372C4D}"/>
              </a:ext>
            </a:extLst>
          </p:cNvPr>
          <p:cNvSpPr txBox="1"/>
          <p:nvPr/>
        </p:nvSpPr>
        <p:spPr>
          <a:xfrm>
            <a:off x="558479" y="1014094"/>
            <a:ext cx="9269011" cy="472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字符在计算机中是如何存储的呢？</a:t>
            </a:r>
            <a:endParaRPr lang="en-US" altLang="zh-CN" sz="18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35B75EB-916B-4071-AA1B-DBDD1CABC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38" y="3555612"/>
            <a:ext cx="2869225" cy="1617401"/>
          </a:xfrm>
          <a:prstGeom prst="rect">
            <a:avLst/>
          </a:prstGeom>
        </p:spPr>
      </p:pic>
      <p:sp>
        <p:nvSpPr>
          <p:cNvPr id="10" name="Rectangle 1">
            <a:extLst>
              <a:ext uri="{FF2B5EF4-FFF2-40B4-BE49-F238E27FC236}">
                <a16:creationId xmlns:a16="http://schemas.microsoft.com/office/drawing/2014/main" id="{336E62C6-2CD5-4040-9ACC-2B1626E429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3705" y="5328601"/>
            <a:ext cx="2151101" cy="30777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char </a:t>
            </a:r>
            <a:r>
              <a:rPr kumimoji="0" lang="zh-CN" altLang="zh-CN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ch </a:t>
            </a:r>
            <a:r>
              <a:rPr kumimoji="0" lang="zh-CN" altLang="zh-CN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 </a:t>
            </a:r>
            <a:r>
              <a:rPr kumimoji="0" lang="zh-CN" altLang="zh-CN" sz="1400" b="1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'a'</a:t>
            </a:r>
            <a:r>
              <a:rPr kumimoji="0" lang="zh-CN" altLang="zh-CN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;</a:t>
            </a:r>
            <a:endParaRPr kumimoji="0" lang="zh-CN" altLang="zh-CN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ACBD62E-7E5D-465E-B14D-F55B33205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1230" y="2115519"/>
            <a:ext cx="6928218" cy="4359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186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3EB6C6-D07A-49D3-8C69-3444743D3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图片数据</a:t>
            </a:r>
            <a:r>
              <a:rPr lang="en-US" altLang="zh-CN" dirty="0"/>
              <a:t>-</a:t>
            </a:r>
            <a:r>
              <a:rPr lang="zh-CN" altLang="en-US" dirty="0"/>
              <a:t>彩色图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00159A-DC43-4597-9AA7-DE2957C7B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889" y="2999783"/>
            <a:ext cx="2962276" cy="327825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2C90D83-FF02-4C08-B068-286D4E9E0B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500" y="964623"/>
            <a:ext cx="5179646" cy="3615267"/>
          </a:xfrm>
          <a:prstGeom prst="rect">
            <a:avLst/>
          </a:prstGeom>
        </p:spPr>
      </p:pic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815636BA-C7F9-42B6-928A-2871AE34D596}"/>
              </a:ext>
            </a:extLst>
          </p:cNvPr>
          <p:cNvCxnSpPr>
            <a:cxnSpLocks/>
          </p:cNvCxnSpPr>
          <p:nvPr/>
        </p:nvCxnSpPr>
        <p:spPr>
          <a:xfrm flipV="1">
            <a:off x="3792071" y="3761629"/>
            <a:ext cx="2303929" cy="7386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73DAB298-644E-4A65-9067-10B8F6D4238D}"/>
              </a:ext>
            </a:extLst>
          </p:cNvPr>
          <p:cNvSpPr txBox="1"/>
          <p:nvPr/>
        </p:nvSpPr>
        <p:spPr>
          <a:xfrm>
            <a:off x="625640" y="1465156"/>
            <a:ext cx="612933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图片就是无数个像素点组成的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每个像素点的数据</a:t>
            </a:r>
            <a:r>
              <a:rPr lang="zh-CN" altLang="en-US" sz="1600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用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 ~ 255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*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255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*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255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表示</a:t>
            </a:r>
            <a:r>
              <a:rPr lang="zh-CN" altLang="en-US" sz="1600" dirty="0">
                <a:solidFill>
                  <a:srgbClr val="FF00FF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其颜色</a:t>
            </a:r>
            <a:endParaRPr lang="en-US" altLang="zh-CN" sz="2800" dirty="0">
              <a:solidFill>
                <a:srgbClr val="FF00FF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612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C27DEF-E1AC-41FB-81C3-40423CD0A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声音数据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4DE9F96-9A3A-4A46-A1DE-FF20B38FF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23" y="2006600"/>
            <a:ext cx="6350000" cy="28448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5312AE1-130F-4FB2-AE82-F7149192E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0351" y="2006600"/>
            <a:ext cx="3379485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020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64BD281-15AB-444E-9B0B-23B6AA4246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87515" y="963426"/>
            <a:ext cx="5760538" cy="480987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zh-CN" altLang="en-US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字符数据在计算机中是怎么存的？</a:t>
            </a:r>
            <a:endParaRPr lang="en-US" altLang="zh-CN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2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字符存的是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ascii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码表中对应的数字的二进制形式。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2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’A’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对应的数字是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65 </a:t>
            </a:r>
          </a:p>
          <a:p>
            <a:pPr marL="895335" lvl="2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’a’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对应的数字是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97</a:t>
            </a:r>
          </a:p>
          <a:p>
            <a:pPr marL="895335" lvl="2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’0’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对应的数字是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48</a:t>
            </a:r>
          </a:p>
          <a:p>
            <a:pPr marL="0" lvl="1">
              <a:lnSpc>
                <a:spcPct val="200000"/>
              </a:lnSpc>
            </a:pPr>
            <a:r>
              <a:rPr lang="en-US" altLang="zh-CN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lang="zh-CN" altLang="en-US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、图片和音视频等文件的数据是怎么存储的啊？</a:t>
            </a:r>
            <a:endParaRPr lang="en-US" altLang="zh-CN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2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也是采用二进制进行存储的。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12B3BB5-D4BC-4A2D-97AB-78CC5A128B00}"/>
              </a:ext>
            </a:extLst>
          </p:cNvPr>
          <p:cNvSpPr txBox="1"/>
          <p:nvPr/>
        </p:nvSpPr>
        <p:spPr>
          <a:xfrm>
            <a:off x="4777978" y="3886731"/>
            <a:ext cx="6792393" cy="382773"/>
          </a:xfrm>
          <a:prstGeom prst="rect">
            <a:avLst/>
          </a:prstGeom>
        </p:spPr>
        <p:txBody>
          <a:bodyPr anchor="ctr"/>
          <a:lstStyle>
            <a:lvl1pPr marL="342900" marR="0" indent="-34290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sz="1600" b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2pPr>
            <a:lvl3pPr marL="1219170" indent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828755" indent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667"/>
            </a:lvl4pPr>
            <a:lvl5pPr marL="2743131" indent="-304792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/>
            </a:lvl5pPr>
            <a:lvl6pPr marL="3352716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6pPr>
            <a:lvl7pPr marL="3962301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7pPr>
            <a:lvl8pPr marL="4571886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8pPr>
            <a:lvl9pPr marL="5181470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9pPr>
          </a:lstStyle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09A51D-AA85-4B6E-BF58-B57E15A36ABA}"/>
              </a:ext>
            </a:extLst>
          </p:cNvPr>
          <p:cNvSpPr txBox="1"/>
          <p:nvPr/>
        </p:nvSpPr>
        <p:spPr>
          <a:xfrm>
            <a:off x="4687661" y="4501347"/>
            <a:ext cx="6792393" cy="663184"/>
          </a:xfrm>
          <a:prstGeom prst="rect">
            <a:avLst/>
          </a:prstGeom>
        </p:spPr>
        <p:txBody>
          <a:bodyPr anchor="ctr"/>
          <a:lstStyle>
            <a:lvl1pPr marL="342900" marR="0" indent="-34290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sz="1600" b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2pPr>
            <a:lvl3pPr marL="1219170" indent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828755" indent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667"/>
            </a:lvl4pPr>
            <a:lvl5pPr marL="2743131" indent="-304792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/>
            </a:lvl5pPr>
            <a:lvl6pPr marL="3352716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6pPr>
            <a:lvl7pPr marL="3962301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7pPr>
            <a:lvl8pPr marL="4571886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8pPr>
            <a:lvl9pPr marL="5181470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9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50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弧形 10">
            <a:extLst>
              <a:ext uri="{FF2B5EF4-FFF2-40B4-BE49-F238E27FC236}">
                <a16:creationId xmlns:a16="http://schemas.microsoft.com/office/drawing/2014/main" id="{DC67063B-5395-4C0E-A6A9-612E2E7FA814}"/>
              </a:ext>
            </a:extLst>
          </p:cNvPr>
          <p:cNvSpPr/>
          <p:nvPr/>
        </p:nvSpPr>
        <p:spPr>
          <a:xfrm>
            <a:off x="3902561" y="1437549"/>
            <a:ext cx="1371452" cy="3108624"/>
          </a:xfrm>
          <a:prstGeom prst="arc">
            <a:avLst>
              <a:gd name="adj1" fmla="val 962184"/>
              <a:gd name="adj2" fmla="val 5432290"/>
            </a:avLst>
          </a:prstGeom>
          <a:ln w="1905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65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08" name="弧形 11">
            <a:extLst>
              <a:ext uri="{FF2B5EF4-FFF2-40B4-BE49-F238E27FC236}">
                <a16:creationId xmlns:a16="http://schemas.microsoft.com/office/drawing/2014/main" id="{8C5712B8-4C5C-4B55-8344-BE83B4DF8054}"/>
              </a:ext>
            </a:extLst>
          </p:cNvPr>
          <p:cNvSpPr/>
          <p:nvPr/>
        </p:nvSpPr>
        <p:spPr>
          <a:xfrm flipH="1">
            <a:off x="5783165" y="2035841"/>
            <a:ext cx="1371452" cy="3108624"/>
          </a:xfrm>
          <a:prstGeom prst="arc">
            <a:avLst>
              <a:gd name="adj1" fmla="val 16200000"/>
              <a:gd name="adj2" fmla="val 20450314"/>
            </a:avLst>
          </a:prstGeom>
          <a:ln w="1905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65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09" name="弧形 12">
            <a:extLst>
              <a:ext uri="{FF2B5EF4-FFF2-40B4-BE49-F238E27FC236}">
                <a16:creationId xmlns:a16="http://schemas.microsoft.com/office/drawing/2014/main" id="{F61B994A-24F5-4630-A641-89E914C4AAF9}"/>
              </a:ext>
            </a:extLst>
          </p:cNvPr>
          <p:cNvSpPr/>
          <p:nvPr/>
        </p:nvSpPr>
        <p:spPr>
          <a:xfrm>
            <a:off x="3880513" y="2035841"/>
            <a:ext cx="1406357" cy="2512786"/>
          </a:xfrm>
          <a:prstGeom prst="arc">
            <a:avLst>
              <a:gd name="adj1" fmla="val 16200000"/>
              <a:gd name="adj2" fmla="val 20517103"/>
            </a:avLst>
          </a:prstGeom>
          <a:ln w="1905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65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16" name="矩形: 圆角 48">
            <a:extLst>
              <a:ext uri="{FF2B5EF4-FFF2-40B4-BE49-F238E27FC236}">
                <a16:creationId xmlns:a16="http://schemas.microsoft.com/office/drawing/2014/main" id="{2E6E5F6E-903C-43BA-A263-ABDF720476ED}"/>
              </a:ext>
            </a:extLst>
          </p:cNvPr>
          <p:cNvSpPr/>
          <p:nvPr/>
        </p:nvSpPr>
        <p:spPr bwMode="auto">
          <a:xfrm>
            <a:off x="6486476" y="1816472"/>
            <a:ext cx="2160000" cy="510778"/>
          </a:xfrm>
          <a:prstGeom prst="roundRect">
            <a:avLst/>
          </a:prstGeom>
          <a:solidFill>
            <a:srgbClr val="4C5252"/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prstClr val="white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思源黑体 CN Normal" panose="020B0400000000000000" pitchFamily="34" charset="-122"/>
              </a:rPr>
              <a:t>八进制</a:t>
            </a:r>
            <a:endParaRPr lang="en-US" sz="240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17" name="矩形: 圆角 49">
            <a:extLst>
              <a:ext uri="{FF2B5EF4-FFF2-40B4-BE49-F238E27FC236}">
                <a16:creationId xmlns:a16="http://schemas.microsoft.com/office/drawing/2014/main" id="{D2A957DE-EE92-43AC-95C4-D0C59D58FE65}"/>
              </a:ext>
            </a:extLst>
          </p:cNvPr>
          <p:cNvSpPr/>
          <p:nvPr/>
        </p:nvSpPr>
        <p:spPr bwMode="auto">
          <a:xfrm>
            <a:off x="6486476" y="4328073"/>
            <a:ext cx="2160000" cy="510778"/>
          </a:xfrm>
          <a:prstGeom prst="roundRect">
            <a:avLst/>
          </a:prstGeom>
          <a:solidFill>
            <a:srgbClr val="4C5252"/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prstClr val="white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思源黑体 CN Normal" panose="020B0400000000000000" pitchFamily="34" charset="-122"/>
              </a:rPr>
              <a:t>数据单位</a:t>
            </a:r>
            <a:endParaRPr lang="en-US" sz="240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19" name="矩形: 圆角 50">
            <a:extLst>
              <a:ext uri="{FF2B5EF4-FFF2-40B4-BE49-F238E27FC236}">
                <a16:creationId xmlns:a16="http://schemas.microsoft.com/office/drawing/2014/main" id="{82A7A6C9-6FEF-472A-9523-D6A0C42496BE}"/>
              </a:ext>
            </a:extLst>
          </p:cNvPr>
          <p:cNvSpPr/>
          <p:nvPr/>
        </p:nvSpPr>
        <p:spPr bwMode="auto">
          <a:xfrm flipH="1">
            <a:off x="1909483" y="1816472"/>
            <a:ext cx="2669767" cy="510778"/>
          </a:xfrm>
          <a:prstGeom prst="roundRect">
            <a:avLst/>
          </a:prstGeom>
          <a:solidFill>
            <a:srgbClr val="4C5252"/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prstClr val="white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思源黑体 CN Normal" panose="020B0400000000000000" pitchFamily="34" charset="-122"/>
              </a:rPr>
              <a:t>二进制转十进制</a:t>
            </a:r>
            <a:endParaRPr lang="en-US" sz="240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20" name="矩形: 圆角 51">
            <a:extLst>
              <a:ext uri="{FF2B5EF4-FFF2-40B4-BE49-F238E27FC236}">
                <a16:creationId xmlns:a16="http://schemas.microsoft.com/office/drawing/2014/main" id="{497D61D2-4A88-4404-810F-4E2D03DE16F4}"/>
              </a:ext>
            </a:extLst>
          </p:cNvPr>
          <p:cNvSpPr/>
          <p:nvPr/>
        </p:nvSpPr>
        <p:spPr bwMode="auto">
          <a:xfrm flipH="1">
            <a:off x="2419250" y="4328073"/>
            <a:ext cx="2160000" cy="510778"/>
          </a:xfrm>
          <a:prstGeom prst="roundRect">
            <a:avLst/>
          </a:prstGeom>
          <a:solidFill>
            <a:srgbClr val="4C5252"/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prstClr val="white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思源黑体 CN Normal" panose="020B0400000000000000" pitchFamily="34" charset="-122"/>
              </a:rPr>
              <a:t>十六进制</a:t>
            </a:r>
            <a:endParaRPr lang="en-US" sz="240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21" name="弧形 17">
            <a:extLst>
              <a:ext uri="{FF2B5EF4-FFF2-40B4-BE49-F238E27FC236}">
                <a16:creationId xmlns:a16="http://schemas.microsoft.com/office/drawing/2014/main" id="{0ADE2B15-8424-414D-920D-117F7CFC9D46}"/>
              </a:ext>
            </a:extLst>
          </p:cNvPr>
          <p:cNvSpPr/>
          <p:nvPr/>
        </p:nvSpPr>
        <p:spPr>
          <a:xfrm flipH="1">
            <a:off x="5792202" y="1423760"/>
            <a:ext cx="1371452" cy="3108624"/>
          </a:xfrm>
          <a:prstGeom prst="arc">
            <a:avLst>
              <a:gd name="adj1" fmla="val 1151936"/>
              <a:gd name="adj2" fmla="val 5432290"/>
            </a:avLst>
          </a:prstGeom>
          <a:ln w="1905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65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30" name="椭圆 129">
            <a:extLst>
              <a:ext uri="{FF2B5EF4-FFF2-40B4-BE49-F238E27FC236}">
                <a16:creationId xmlns:a16="http://schemas.microsoft.com/office/drawing/2014/main" id="{EE47EFF9-F849-423C-BF7B-EAE627FD1D44}"/>
              </a:ext>
            </a:extLst>
          </p:cNvPr>
          <p:cNvSpPr/>
          <p:nvPr/>
        </p:nvSpPr>
        <p:spPr>
          <a:xfrm>
            <a:off x="4747800" y="2541653"/>
            <a:ext cx="1561578" cy="1561578"/>
          </a:xfrm>
          <a:prstGeom prst="ellipse">
            <a:avLst/>
          </a:prstGeom>
          <a:solidFill>
            <a:srgbClr val="AD2A2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225425" indent="-225425" algn="ctr" fontAlgn="base">
              <a:spcBef>
                <a:spcPct val="0"/>
              </a:spcBef>
              <a:spcAft>
                <a:spcPct val="0"/>
              </a:spcAft>
            </a:pPr>
            <a:endParaRPr lang="en-US" sz="2400" kern="0" dirty="0">
              <a:solidFill>
                <a:prstClr val="black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35" name="文本框 134">
            <a:extLst>
              <a:ext uri="{FF2B5EF4-FFF2-40B4-BE49-F238E27FC236}">
                <a16:creationId xmlns:a16="http://schemas.microsoft.com/office/drawing/2014/main" id="{BFEB5541-F4B9-4444-A66E-724BB89BECF7}"/>
              </a:ext>
            </a:extLst>
          </p:cNvPr>
          <p:cNvSpPr txBox="1"/>
          <p:nvPr/>
        </p:nvSpPr>
        <p:spPr>
          <a:xfrm>
            <a:off x="4816769" y="3091609"/>
            <a:ext cx="1561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400" b="1" dirty="0">
                <a:solidFill>
                  <a:schemeClr val="bg1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多学几招</a:t>
            </a:r>
          </a:p>
        </p:txBody>
      </p:sp>
    </p:spTree>
    <p:extLst>
      <p:ext uri="{BB962C8B-B14F-4D97-AF65-F5344CB8AC3E}">
        <p14:creationId xmlns:p14="http://schemas.microsoft.com/office/powerpoint/2010/main" val="548157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3">
            <a:extLst>
              <a:ext uri="{FF2B5EF4-FFF2-40B4-BE49-F238E27FC236}">
                <a16:creationId xmlns:a16="http://schemas.microsoft.com/office/drawing/2014/main" id="{46F086F8-C0C2-4B8B-BACA-3D81D7372490}"/>
              </a:ext>
            </a:extLst>
          </p:cNvPr>
          <p:cNvSpPr txBox="1">
            <a:spLocks/>
          </p:cNvSpPr>
          <p:nvPr/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/>
              <a:t>十进制转二进制的算法</a:t>
            </a:r>
          </a:p>
        </p:txBody>
      </p:sp>
      <p:sp>
        <p:nvSpPr>
          <p:cNvPr id="20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710881" y="1646134"/>
            <a:ext cx="3620894" cy="338554"/>
          </a:xfrm>
        </p:spPr>
        <p:txBody>
          <a:bodyPr/>
          <a:lstStyle/>
          <a:p>
            <a:pPr marL="285750" indent="-285750" eaLnBrk="1" hangingPunct="1"/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十进制数转二进制数：</a:t>
            </a:r>
            <a:r>
              <a:rPr lang="zh-CN" altLang="en-US" b="0" dirty="0">
                <a:solidFill>
                  <a:srgbClr val="333333"/>
                </a:solidFill>
                <a:effectLst/>
                <a:latin typeface="PingFang SC"/>
              </a:rPr>
              <a:t>除二取余法</a:t>
            </a:r>
            <a:endParaRPr lang="zh-CN" altLang="en-US" b="1" dirty="0">
              <a:solidFill>
                <a:srgbClr val="333333"/>
              </a:solidFill>
              <a:effectLst/>
              <a:latin typeface="PingFang SC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DFEB2BEC-8969-4DEA-9EC4-D645035EDD4E}"/>
              </a:ext>
            </a:extLst>
          </p:cNvPr>
          <p:cNvGrpSpPr/>
          <p:nvPr/>
        </p:nvGrpSpPr>
        <p:grpSpPr>
          <a:xfrm>
            <a:off x="1501970" y="2819050"/>
            <a:ext cx="648677" cy="338554"/>
            <a:chOff x="1781908" y="2164861"/>
            <a:chExt cx="648677" cy="359508"/>
          </a:xfrm>
        </p:grpSpPr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C64064BB-1282-4FD7-A2A2-B154DBC89F7F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984E558D-8DAE-4148-9E94-DA08BD4E5CC1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93CA3C0-7DC6-471E-981C-EA21BED24980}"/>
              </a:ext>
            </a:extLst>
          </p:cNvPr>
          <p:cNvSpPr txBox="1"/>
          <p:nvPr/>
        </p:nvSpPr>
        <p:spPr>
          <a:xfrm>
            <a:off x="1604200" y="2759376"/>
            <a:ext cx="4860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13</a:t>
            </a:r>
            <a:endParaRPr lang="zh-CN" altLang="en-US" sz="1050" b="1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F3CF012-B083-456D-A799-6AE208C27684}"/>
              </a:ext>
            </a:extLst>
          </p:cNvPr>
          <p:cNvSpPr txBox="1"/>
          <p:nvPr/>
        </p:nvSpPr>
        <p:spPr>
          <a:xfrm>
            <a:off x="1127222" y="2803661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856C377-49C8-4769-87B5-75A316133790}"/>
              </a:ext>
            </a:extLst>
          </p:cNvPr>
          <p:cNvSpPr txBox="1"/>
          <p:nvPr/>
        </p:nvSpPr>
        <p:spPr>
          <a:xfrm>
            <a:off x="1765891" y="3184661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6</a:t>
            </a:r>
            <a:endParaRPr lang="zh-CN" altLang="en-US" dirty="0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D3DFC654-63BD-4BE1-A734-66CE0DAE43B6}"/>
              </a:ext>
            </a:extLst>
          </p:cNvPr>
          <p:cNvGrpSpPr/>
          <p:nvPr/>
        </p:nvGrpSpPr>
        <p:grpSpPr>
          <a:xfrm>
            <a:off x="1690049" y="3184620"/>
            <a:ext cx="648677" cy="338554"/>
            <a:chOff x="1781908" y="2164861"/>
            <a:chExt cx="648677" cy="359508"/>
          </a:xfrm>
        </p:grpSpPr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93975F21-A7D1-42D9-9458-9E2AE1D2C397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2C4F0E95-9ADE-431F-AA04-37B6D06C734A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8DEF0BD8-03CD-4411-8F50-4D4459D5F2A6}"/>
              </a:ext>
            </a:extLst>
          </p:cNvPr>
          <p:cNvSpPr txBox="1"/>
          <p:nvPr/>
        </p:nvSpPr>
        <p:spPr>
          <a:xfrm>
            <a:off x="2186269" y="2786392"/>
            <a:ext cx="232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5048348-E166-4058-A721-7D318084FF6B}"/>
              </a:ext>
            </a:extLst>
          </p:cNvPr>
          <p:cNvSpPr txBox="1"/>
          <p:nvPr/>
        </p:nvSpPr>
        <p:spPr>
          <a:xfrm>
            <a:off x="1357114" y="3172993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CB9F2A9-7EEC-4F08-BE57-4A3203B8D35A}"/>
              </a:ext>
            </a:extLst>
          </p:cNvPr>
          <p:cNvSpPr txBox="1"/>
          <p:nvPr/>
        </p:nvSpPr>
        <p:spPr>
          <a:xfrm>
            <a:off x="1816299" y="3578500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  <a:endParaRPr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A7535369-5103-411F-A3AC-C58854B67239}"/>
              </a:ext>
            </a:extLst>
          </p:cNvPr>
          <p:cNvGrpSpPr/>
          <p:nvPr/>
        </p:nvGrpSpPr>
        <p:grpSpPr>
          <a:xfrm>
            <a:off x="1798173" y="3548309"/>
            <a:ext cx="648677" cy="338554"/>
            <a:chOff x="1781908" y="2164861"/>
            <a:chExt cx="648677" cy="359508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DFB5D0EC-5BE2-4FDB-8044-EB1B908A4C10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963013B2-2B86-4E53-99BF-57E645ACD157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1665B3F8-5D4B-41C9-829A-D3EF1FBBF789}"/>
              </a:ext>
            </a:extLst>
          </p:cNvPr>
          <p:cNvSpPr txBox="1"/>
          <p:nvPr/>
        </p:nvSpPr>
        <p:spPr>
          <a:xfrm>
            <a:off x="2293043" y="3179307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59E5B19-7D21-4A65-B6A4-B16B1A117F44}"/>
              </a:ext>
            </a:extLst>
          </p:cNvPr>
          <p:cNvSpPr txBox="1"/>
          <p:nvPr/>
        </p:nvSpPr>
        <p:spPr>
          <a:xfrm>
            <a:off x="1428451" y="3565441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08F38578-1E97-4898-BF1F-A6AF6073073B}"/>
              </a:ext>
            </a:extLst>
          </p:cNvPr>
          <p:cNvSpPr txBox="1"/>
          <p:nvPr/>
        </p:nvSpPr>
        <p:spPr>
          <a:xfrm>
            <a:off x="1848637" y="3972149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813B93D-A578-45E9-8734-2711C6A0FD0F}"/>
              </a:ext>
            </a:extLst>
          </p:cNvPr>
          <p:cNvSpPr txBox="1"/>
          <p:nvPr/>
        </p:nvSpPr>
        <p:spPr>
          <a:xfrm>
            <a:off x="2353348" y="3561224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25F99624-7B1D-401B-A4B8-51E210DC60FD}"/>
              </a:ext>
            </a:extLst>
          </p:cNvPr>
          <p:cNvSpPr/>
          <p:nvPr/>
        </p:nvSpPr>
        <p:spPr>
          <a:xfrm>
            <a:off x="1939213" y="2695249"/>
            <a:ext cx="1561851" cy="1432558"/>
          </a:xfrm>
          <a:custGeom>
            <a:avLst/>
            <a:gdLst>
              <a:gd name="connsiteX0" fmla="*/ 0 w 1375621"/>
              <a:gd name="connsiteY0" fmla="*/ 1844040 h 1844040"/>
              <a:gd name="connsiteX1" fmla="*/ 1371600 w 1375621"/>
              <a:gd name="connsiteY1" fmla="*/ 419100 h 1844040"/>
              <a:gd name="connsiteX2" fmla="*/ 449580 w 1375621"/>
              <a:gd name="connsiteY2" fmla="*/ 0 h 1844040"/>
              <a:gd name="connsiteX3" fmla="*/ 449580 w 1375621"/>
              <a:gd name="connsiteY3" fmla="*/ 0 h 18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5621" h="1844040">
                <a:moveTo>
                  <a:pt x="0" y="1844040"/>
                </a:moveTo>
                <a:cubicBezTo>
                  <a:pt x="648335" y="1285240"/>
                  <a:pt x="1296670" y="726440"/>
                  <a:pt x="1371600" y="419100"/>
                </a:cubicBezTo>
                <a:cubicBezTo>
                  <a:pt x="1446530" y="111760"/>
                  <a:pt x="449580" y="0"/>
                  <a:pt x="449580" y="0"/>
                </a:cubicBezTo>
                <a:lnTo>
                  <a:pt x="449580" y="0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2BCCD5FA-0B71-4824-845C-FAD649459AAD}"/>
              </a:ext>
            </a:extLst>
          </p:cNvPr>
          <p:cNvSpPr/>
          <p:nvPr/>
        </p:nvSpPr>
        <p:spPr>
          <a:xfrm>
            <a:off x="2130358" y="2902027"/>
            <a:ext cx="747841" cy="1295228"/>
          </a:xfrm>
          <a:custGeom>
            <a:avLst/>
            <a:gdLst>
              <a:gd name="connsiteX0" fmla="*/ 0 w 381525"/>
              <a:gd name="connsiteY0" fmla="*/ 1432560 h 1432560"/>
              <a:gd name="connsiteX1" fmla="*/ 373380 w 381525"/>
              <a:gd name="connsiteY1" fmla="*/ 1173480 h 1432560"/>
              <a:gd name="connsiteX2" fmla="*/ 220980 w 381525"/>
              <a:gd name="connsiteY2" fmla="*/ 0 h 143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525" h="1432560">
                <a:moveTo>
                  <a:pt x="0" y="1432560"/>
                </a:moveTo>
                <a:cubicBezTo>
                  <a:pt x="168275" y="1422400"/>
                  <a:pt x="336550" y="1412240"/>
                  <a:pt x="373380" y="1173480"/>
                </a:cubicBezTo>
                <a:cubicBezTo>
                  <a:pt x="410210" y="934720"/>
                  <a:pt x="315595" y="467360"/>
                  <a:pt x="220980" y="0"/>
                </a:cubicBezTo>
              </a:path>
            </a:pathLst>
          </a:custGeom>
          <a:noFill/>
          <a:ln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0F9CF169-E649-4A97-88FB-03933A6DE46D}"/>
              </a:ext>
            </a:extLst>
          </p:cNvPr>
          <p:cNvSpPr txBox="1"/>
          <p:nvPr/>
        </p:nvSpPr>
        <p:spPr>
          <a:xfrm>
            <a:off x="1099087" y="4521724"/>
            <a:ext cx="2531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结果：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13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的二进制是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1101</a:t>
            </a:r>
            <a:endParaRPr lang="zh-CN" altLang="en-US" sz="9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15" name="任意多边形: 形状 114">
            <a:extLst>
              <a:ext uri="{FF2B5EF4-FFF2-40B4-BE49-F238E27FC236}">
                <a16:creationId xmlns:a16="http://schemas.microsoft.com/office/drawing/2014/main" id="{E24AA18F-2AA7-42BC-AE35-78D14B92F07D}"/>
              </a:ext>
            </a:extLst>
          </p:cNvPr>
          <p:cNvSpPr/>
          <p:nvPr/>
        </p:nvSpPr>
        <p:spPr>
          <a:xfrm>
            <a:off x="2156460" y="2467147"/>
            <a:ext cx="1375621" cy="1844040"/>
          </a:xfrm>
          <a:custGeom>
            <a:avLst/>
            <a:gdLst>
              <a:gd name="connsiteX0" fmla="*/ 0 w 1375621"/>
              <a:gd name="connsiteY0" fmla="*/ 1844040 h 1844040"/>
              <a:gd name="connsiteX1" fmla="*/ 1371600 w 1375621"/>
              <a:gd name="connsiteY1" fmla="*/ 419100 h 1844040"/>
              <a:gd name="connsiteX2" fmla="*/ 449580 w 1375621"/>
              <a:gd name="connsiteY2" fmla="*/ 0 h 1844040"/>
              <a:gd name="connsiteX3" fmla="*/ 449580 w 1375621"/>
              <a:gd name="connsiteY3" fmla="*/ 0 h 18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5621" h="1844040">
                <a:moveTo>
                  <a:pt x="0" y="1844040"/>
                </a:moveTo>
                <a:cubicBezTo>
                  <a:pt x="648335" y="1285240"/>
                  <a:pt x="1296670" y="726440"/>
                  <a:pt x="1371600" y="419100"/>
                </a:cubicBezTo>
                <a:cubicBezTo>
                  <a:pt x="1446530" y="111760"/>
                  <a:pt x="449580" y="0"/>
                  <a:pt x="449580" y="0"/>
                </a:cubicBezTo>
                <a:lnTo>
                  <a:pt x="449580" y="0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DA4474F6-034A-42F4-A86B-922D9DE29F61}"/>
              </a:ext>
            </a:extLst>
          </p:cNvPr>
          <p:cNvSpPr txBox="1"/>
          <p:nvPr/>
        </p:nvSpPr>
        <p:spPr>
          <a:xfrm>
            <a:off x="5729607" y="2355463"/>
            <a:ext cx="4459654" cy="1665328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8" name="文本占位符 1">
            <a:extLst>
              <a:ext uri="{FF2B5EF4-FFF2-40B4-BE49-F238E27FC236}">
                <a16:creationId xmlns:a16="http://schemas.microsoft.com/office/drawing/2014/main" id="{C6E88EE1-1378-4A51-A8AF-BEC51D389903}"/>
              </a:ext>
            </a:extLst>
          </p:cNvPr>
          <p:cNvSpPr txBox="1">
            <a:spLocks/>
          </p:cNvSpPr>
          <p:nvPr/>
        </p:nvSpPr>
        <p:spPr>
          <a:xfrm>
            <a:off x="5607447" y="1646134"/>
            <a:ext cx="2841842" cy="338554"/>
          </a:xfrm>
          <a:prstGeom prst="rect">
            <a:avLst/>
          </a:prstGeom>
        </p:spPr>
        <p:txBody>
          <a:bodyPr/>
          <a:lstStyle>
            <a:lvl1pPr marL="360000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/>
              <a:defRPr lang="zh-CN" altLang="en-US" sz="1400" b="0" i="0" kern="1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eaLnBrk="1" hangingPunct="1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二进制数转十进制数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3557D4D9-6A66-4A14-B66E-9F9F32BB4EBD}"/>
              </a:ext>
            </a:extLst>
          </p:cNvPr>
          <p:cNvSpPr txBox="1"/>
          <p:nvPr/>
        </p:nvSpPr>
        <p:spPr>
          <a:xfrm>
            <a:off x="5914025" y="3200976"/>
            <a:ext cx="35482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0       0        1       1</a:t>
            </a: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3A855668-0738-46D0-8855-5CFD184A7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368" y="2397085"/>
            <a:ext cx="217265" cy="281330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7ADA0685-73C1-4518-B345-30D64B29A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5330" y="2406530"/>
            <a:ext cx="220051" cy="278545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5E5DACDD-7647-4911-8ED4-33AED01BFC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4257" y="2406423"/>
            <a:ext cx="214480" cy="272974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3E870BF1-D5BF-4350-BA78-52DDF732CA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7725" y="2414837"/>
            <a:ext cx="217265" cy="275760"/>
          </a:xfrm>
          <a:prstGeom prst="rect">
            <a:avLst/>
          </a:prstGeom>
        </p:spPr>
      </p:pic>
      <p:sp>
        <p:nvSpPr>
          <p:cNvPr id="54" name="文本框 53">
            <a:extLst>
              <a:ext uri="{FF2B5EF4-FFF2-40B4-BE49-F238E27FC236}">
                <a16:creationId xmlns:a16="http://schemas.microsoft.com/office/drawing/2014/main" id="{590AB460-02C1-4D7F-94A8-B808938AC5F0}"/>
              </a:ext>
            </a:extLst>
          </p:cNvPr>
          <p:cNvSpPr txBox="1"/>
          <p:nvPr/>
        </p:nvSpPr>
        <p:spPr>
          <a:xfrm>
            <a:off x="5938130" y="2988738"/>
            <a:ext cx="4373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rgbClr val="C00000"/>
                </a:solidFill>
                <a:latin typeface="Consolas" panose="020B0609020204030204" pitchFamily="49" charset="0"/>
              </a:rPr>
              <a:t>x         x           x         x</a:t>
            </a: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4A7C59DD-A573-47CF-8149-8B736D330987}"/>
              </a:ext>
            </a:extLst>
          </p:cNvPr>
          <p:cNvCxnSpPr/>
          <p:nvPr/>
        </p:nvCxnSpPr>
        <p:spPr>
          <a:xfrm>
            <a:off x="5998051" y="3526137"/>
            <a:ext cx="340634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B0D2CF11-F1E0-4E70-B977-7987ECEAAAF3}"/>
              </a:ext>
            </a:extLst>
          </p:cNvPr>
          <p:cNvSpPr txBox="1"/>
          <p:nvPr/>
        </p:nvSpPr>
        <p:spPr>
          <a:xfrm>
            <a:off x="9054423" y="2698670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1</a:t>
            </a:r>
            <a:endParaRPr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2290950-201E-4F6C-BE1E-C6A7597166AA}"/>
              </a:ext>
            </a:extLst>
          </p:cNvPr>
          <p:cNvSpPr txBox="1"/>
          <p:nvPr/>
        </p:nvSpPr>
        <p:spPr>
          <a:xfrm>
            <a:off x="8056348" y="2721068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2</a:t>
            </a:r>
            <a:endParaRPr lang="zh-CN" altLang="en-US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FD5E7B4A-2B05-4650-B92A-9E11DC617D3A}"/>
              </a:ext>
            </a:extLst>
          </p:cNvPr>
          <p:cNvSpPr txBox="1"/>
          <p:nvPr/>
        </p:nvSpPr>
        <p:spPr>
          <a:xfrm>
            <a:off x="6932580" y="2695249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4</a:t>
            </a:r>
            <a:endParaRPr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2EF740FF-080D-4994-8C15-D96614CEFE9C}"/>
              </a:ext>
            </a:extLst>
          </p:cNvPr>
          <p:cNvSpPr txBox="1"/>
          <p:nvPr/>
        </p:nvSpPr>
        <p:spPr>
          <a:xfrm>
            <a:off x="5914025" y="2720037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8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D949348B-85C9-49FF-9A5D-774FCA51D38A}"/>
              </a:ext>
            </a:extLst>
          </p:cNvPr>
          <p:cNvSpPr txBox="1"/>
          <p:nvPr/>
        </p:nvSpPr>
        <p:spPr>
          <a:xfrm>
            <a:off x="5922060" y="3624050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0</a:t>
            </a:r>
            <a:endParaRPr lang="zh-CN" altLang="en-US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F392E85-320C-4DF0-8808-04AFA62B3BE8}"/>
              </a:ext>
            </a:extLst>
          </p:cNvPr>
          <p:cNvSpPr txBox="1"/>
          <p:nvPr/>
        </p:nvSpPr>
        <p:spPr>
          <a:xfrm>
            <a:off x="6928182" y="3604082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0</a:t>
            </a:r>
            <a:endParaRPr lang="zh-CN" altLang="en-US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4AEC2E46-78A0-4390-9571-69354D1214CC}"/>
              </a:ext>
            </a:extLst>
          </p:cNvPr>
          <p:cNvSpPr txBox="1"/>
          <p:nvPr/>
        </p:nvSpPr>
        <p:spPr>
          <a:xfrm>
            <a:off x="8079359" y="3604406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2</a:t>
            </a:r>
            <a:endParaRPr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2DA3826B-3F9C-45BE-84C2-632779AFFBAD}"/>
              </a:ext>
            </a:extLst>
          </p:cNvPr>
          <p:cNvSpPr txBox="1"/>
          <p:nvPr/>
        </p:nvSpPr>
        <p:spPr>
          <a:xfrm>
            <a:off x="9068276" y="3593223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1</a:t>
            </a:r>
            <a:endParaRPr lang="zh-CN" altLang="en-US" dirty="0"/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998FDCF0-288E-44BC-85D1-0D925E27A514}"/>
              </a:ext>
            </a:extLst>
          </p:cNvPr>
          <p:cNvSpPr txBox="1"/>
          <p:nvPr/>
        </p:nvSpPr>
        <p:spPr>
          <a:xfrm>
            <a:off x="6440217" y="3604082"/>
            <a:ext cx="3786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dirty="0"/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ABCCC67E-6C97-4AFF-BD36-640D449D5B70}"/>
              </a:ext>
            </a:extLst>
          </p:cNvPr>
          <p:cNvSpPr txBox="1"/>
          <p:nvPr/>
        </p:nvSpPr>
        <p:spPr>
          <a:xfrm>
            <a:off x="7516187" y="3593943"/>
            <a:ext cx="3786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dirty="0"/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AD7410C6-C39B-47C0-88BD-F18E58E39219}"/>
              </a:ext>
            </a:extLst>
          </p:cNvPr>
          <p:cNvSpPr txBox="1"/>
          <p:nvPr/>
        </p:nvSpPr>
        <p:spPr>
          <a:xfrm>
            <a:off x="8590346" y="3584529"/>
            <a:ext cx="3786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dirty="0"/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CCC7469A-AB36-4775-A2F6-7887D631CF33}"/>
              </a:ext>
            </a:extLst>
          </p:cNvPr>
          <p:cNvSpPr txBox="1"/>
          <p:nvPr/>
        </p:nvSpPr>
        <p:spPr>
          <a:xfrm>
            <a:off x="9369206" y="3585148"/>
            <a:ext cx="6879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= 3</a:t>
            </a:r>
            <a:endParaRPr lang="zh-CN" altLang="en-US" dirty="0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7B9AA780-C8B4-4259-97F5-70E9167FF681}"/>
              </a:ext>
            </a:extLst>
          </p:cNvPr>
          <p:cNvSpPr txBox="1"/>
          <p:nvPr/>
        </p:nvSpPr>
        <p:spPr>
          <a:xfrm>
            <a:off x="5729607" y="4385365"/>
            <a:ext cx="4459654" cy="1665328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6F3FDF43-98E1-47C3-AD2A-F65B6A668BD6}"/>
              </a:ext>
            </a:extLst>
          </p:cNvPr>
          <p:cNvSpPr txBox="1"/>
          <p:nvPr/>
        </p:nvSpPr>
        <p:spPr>
          <a:xfrm>
            <a:off x="5851108" y="5230877"/>
            <a:ext cx="36111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1        9         9         8</a:t>
            </a: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4673162F-BC7F-4177-B9A1-8E90159F9C45}"/>
              </a:ext>
            </a:extLst>
          </p:cNvPr>
          <p:cNvSpPr txBox="1"/>
          <p:nvPr/>
        </p:nvSpPr>
        <p:spPr>
          <a:xfrm>
            <a:off x="5892419" y="5010624"/>
            <a:ext cx="4373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rgbClr val="C00000"/>
                </a:solidFill>
                <a:latin typeface="Consolas" panose="020B0609020204030204" pitchFamily="49" charset="0"/>
              </a:rPr>
              <a:t>x         x          x          x</a:t>
            </a:r>
          </a:p>
        </p:txBody>
      </p:sp>
      <p:cxnSp>
        <p:nvCxnSpPr>
          <p:cNvPr id="111" name="直接连接符 110">
            <a:extLst>
              <a:ext uri="{FF2B5EF4-FFF2-40B4-BE49-F238E27FC236}">
                <a16:creationId xmlns:a16="http://schemas.microsoft.com/office/drawing/2014/main" id="{1A407C5A-9C99-4B41-BE38-030B40F264C4}"/>
              </a:ext>
            </a:extLst>
          </p:cNvPr>
          <p:cNvCxnSpPr/>
          <p:nvPr/>
        </p:nvCxnSpPr>
        <p:spPr>
          <a:xfrm>
            <a:off x="5998051" y="5556039"/>
            <a:ext cx="340634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7D12BACB-3849-47B4-AB5C-76A6611003A5}"/>
              </a:ext>
            </a:extLst>
          </p:cNvPr>
          <p:cNvSpPr txBox="1"/>
          <p:nvPr/>
        </p:nvSpPr>
        <p:spPr>
          <a:xfrm>
            <a:off x="9054423" y="4728572"/>
            <a:ext cx="4707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1</a:t>
            </a:r>
            <a:endParaRPr lang="zh-CN" altLang="en-US" sz="1600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B10EF1B5-4001-4695-9493-819F9D02FDB6}"/>
              </a:ext>
            </a:extLst>
          </p:cNvPr>
          <p:cNvSpPr txBox="1"/>
          <p:nvPr/>
        </p:nvSpPr>
        <p:spPr>
          <a:xfrm>
            <a:off x="7974590" y="4720666"/>
            <a:ext cx="4707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10</a:t>
            </a:r>
            <a:endParaRPr lang="zh-CN" altLang="en-US" sz="1600" dirty="0"/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2BD6BF85-3E99-421C-AC5D-7493EA4586DB}"/>
              </a:ext>
            </a:extLst>
          </p:cNvPr>
          <p:cNvSpPr txBox="1"/>
          <p:nvPr/>
        </p:nvSpPr>
        <p:spPr>
          <a:xfrm>
            <a:off x="6839561" y="4724838"/>
            <a:ext cx="70033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100</a:t>
            </a:r>
            <a:endParaRPr lang="zh-CN" altLang="en-US" sz="1600" dirty="0"/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509A1D46-A7AB-4252-9CCC-64715498B6E8}"/>
              </a:ext>
            </a:extLst>
          </p:cNvPr>
          <p:cNvSpPr txBox="1"/>
          <p:nvPr/>
        </p:nvSpPr>
        <p:spPr>
          <a:xfrm>
            <a:off x="5832361" y="4748575"/>
            <a:ext cx="7003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1000</a:t>
            </a:r>
            <a:endParaRPr lang="zh-CN" altLang="en-US" sz="1600" dirty="0"/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2F36C264-E465-4B0C-B65A-0E6FB3F7C07A}"/>
              </a:ext>
            </a:extLst>
          </p:cNvPr>
          <p:cNvSpPr txBox="1"/>
          <p:nvPr/>
        </p:nvSpPr>
        <p:spPr>
          <a:xfrm>
            <a:off x="5838228" y="5629777"/>
            <a:ext cx="7003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1000</a:t>
            </a:r>
            <a:endParaRPr lang="zh-CN" altLang="en-US" sz="1600" dirty="0"/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8E568BBF-FA2D-4390-AA94-86BDAB1A0CD8}"/>
              </a:ext>
            </a:extLst>
          </p:cNvPr>
          <p:cNvSpPr txBox="1"/>
          <p:nvPr/>
        </p:nvSpPr>
        <p:spPr>
          <a:xfrm>
            <a:off x="6877253" y="5637646"/>
            <a:ext cx="6012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900</a:t>
            </a:r>
            <a:endParaRPr lang="zh-CN" altLang="en-US" sz="1600" dirty="0"/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D21FFF2F-ED43-4887-A7AA-E4DC12288EC4}"/>
              </a:ext>
            </a:extLst>
          </p:cNvPr>
          <p:cNvSpPr txBox="1"/>
          <p:nvPr/>
        </p:nvSpPr>
        <p:spPr>
          <a:xfrm>
            <a:off x="7957520" y="5623125"/>
            <a:ext cx="4707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90</a:t>
            </a:r>
            <a:endParaRPr lang="zh-CN" altLang="en-US" sz="1600" dirty="0"/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1A24FF50-402A-44FA-818E-D7A12EC3762E}"/>
              </a:ext>
            </a:extLst>
          </p:cNvPr>
          <p:cNvSpPr txBox="1"/>
          <p:nvPr/>
        </p:nvSpPr>
        <p:spPr>
          <a:xfrm>
            <a:off x="9068276" y="5623125"/>
            <a:ext cx="4707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8</a:t>
            </a:r>
            <a:endParaRPr lang="zh-CN" altLang="en-US" sz="1600" dirty="0"/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C3F3F23C-2DCA-4717-9573-5CE86D0A2F4B}"/>
              </a:ext>
            </a:extLst>
          </p:cNvPr>
          <p:cNvSpPr txBox="1"/>
          <p:nvPr/>
        </p:nvSpPr>
        <p:spPr>
          <a:xfrm>
            <a:off x="6440217" y="5633984"/>
            <a:ext cx="3786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sz="1600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E5307F74-1C05-4EB3-957C-CD8A881ABDED}"/>
              </a:ext>
            </a:extLst>
          </p:cNvPr>
          <p:cNvSpPr txBox="1"/>
          <p:nvPr/>
        </p:nvSpPr>
        <p:spPr>
          <a:xfrm>
            <a:off x="7516187" y="5623845"/>
            <a:ext cx="3786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sz="1600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85BDD73A-A0D5-4C1E-87C5-DEC49E3BA305}"/>
              </a:ext>
            </a:extLst>
          </p:cNvPr>
          <p:cNvSpPr txBox="1"/>
          <p:nvPr/>
        </p:nvSpPr>
        <p:spPr>
          <a:xfrm>
            <a:off x="8590346" y="5614431"/>
            <a:ext cx="3786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sz="1600" dirty="0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9D848042-FE8A-470D-8D5A-46AFF6F63710}"/>
              </a:ext>
            </a:extLst>
          </p:cNvPr>
          <p:cNvSpPr txBox="1"/>
          <p:nvPr/>
        </p:nvSpPr>
        <p:spPr>
          <a:xfrm>
            <a:off x="9323557" y="5614997"/>
            <a:ext cx="10209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= 1998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C3CC7CF-CDE4-4B70-8C68-42833935E7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4328" y="4414266"/>
            <a:ext cx="360072" cy="34697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1F95BAC-A402-4EDD-9B2D-6BF1A1230B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6348" y="4412401"/>
            <a:ext cx="323128" cy="2703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5BCB80A-BCCE-4C58-9756-0802A98CC16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40604" y="4431631"/>
            <a:ext cx="314386" cy="27037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E2538C5-9337-4154-A4DA-F4994EB794E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11442" y="4421667"/>
            <a:ext cx="314386" cy="30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76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/>
      <p:bldP spid="25" grpId="0"/>
      <p:bldP spid="27" grpId="0"/>
      <p:bldP spid="28" grpId="0"/>
      <p:bldP spid="32" grpId="0"/>
      <p:bldP spid="36" grpId="0"/>
      <p:bldP spid="37" grpId="0"/>
      <p:bldP spid="41" grpId="0"/>
      <p:bldP spid="42" grpId="0"/>
      <p:bldP spid="43" grpId="0"/>
      <p:bldP spid="44" grpId="0"/>
      <p:bldP spid="45" grpId="0"/>
      <p:bldP spid="56" grpId="0" animBg="1"/>
      <p:bldP spid="57" grpId="0"/>
      <p:bldP spid="115" grpId="0"/>
      <p:bldP spid="47" grpId="0" animBg="1"/>
      <p:bldP spid="48" grpId="0"/>
      <p:bldP spid="49" grpId="0"/>
      <p:bldP spid="54" grpId="0"/>
      <p:bldP spid="70" grpId="0"/>
      <p:bldP spid="71" grpId="0"/>
      <p:bldP spid="72" grpId="0"/>
      <p:bldP spid="73" grpId="0"/>
      <p:bldP spid="88" grpId="0"/>
      <p:bldP spid="89" grpId="0"/>
      <p:bldP spid="90" grpId="0"/>
      <p:bldP spid="91" grpId="0"/>
      <p:bldP spid="92" grpId="0"/>
      <p:bldP spid="93" grpId="0"/>
      <p:bldP spid="94" grpId="0"/>
      <p:bldP spid="102" grpId="0"/>
      <p:bldP spid="103" grpId="0" animBg="1"/>
      <p:bldP spid="110" grpId="0"/>
      <p:bldP spid="112" grpId="0"/>
      <p:bldP spid="113" grpId="0"/>
      <p:bldP spid="114" grpId="0"/>
      <p:bldP spid="118" grpId="0"/>
      <p:bldP spid="122" grpId="0"/>
      <p:bldP spid="123" grpId="0"/>
      <p:bldP spid="125" grpId="0"/>
      <p:bldP spid="126" grpId="0"/>
      <p:bldP spid="127" grpId="0"/>
      <p:bldP spid="128" grpId="0"/>
      <p:bldP spid="1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3">
            <a:extLst>
              <a:ext uri="{FF2B5EF4-FFF2-40B4-BE49-F238E27FC236}">
                <a16:creationId xmlns:a16="http://schemas.microsoft.com/office/drawing/2014/main" id="{46F086F8-C0C2-4B8B-BACA-3D81D7372490}"/>
              </a:ext>
            </a:extLst>
          </p:cNvPr>
          <p:cNvSpPr txBox="1">
            <a:spLocks/>
          </p:cNvSpPr>
          <p:nvPr/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/>
              <a:t>十进制转二进制的算法</a:t>
            </a:r>
          </a:p>
        </p:txBody>
      </p:sp>
      <p:sp>
        <p:nvSpPr>
          <p:cNvPr id="20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710881" y="1646134"/>
            <a:ext cx="3620894" cy="338554"/>
          </a:xfrm>
        </p:spPr>
        <p:txBody>
          <a:bodyPr/>
          <a:lstStyle/>
          <a:p>
            <a:pPr marL="285750" indent="-285750" eaLnBrk="1" hangingPunct="1"/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十进制数转二进制数：</a:t>
            </a:r>
            <a:r>
              <a:rPr lang="zh-CN" altLang="en-US" b="0" dirty="0">
                <a:solidFill>
                  <a:srgbClr val="333333"/>
                </a:solidFill>
                <a:effectLst/>
                <a:latin typeface="PingFang SC"/>
              </a:rPr>
              <a:t>除二取余法</a:t>
            </a:r>
            <a:endParaRPr lang="zh-CN" altLang="en-US" b="1" dirty="0">
              <a:solidFill>
                <a:srgbClr val="333333"/>
              </a:solidFill>
              <a:effectLst/>
              <a:latin typeface="PingFang SC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DFEB2BEC-8969-4DEA-9EC4-D645035EDD4E}"/>
              </a:ext>
            </a:extLst>
          </p:cNvPr>
          <p:cNvGrpSpPr/>
          <p:nvPr/>
        </p:nvGrpSpPr>
        <p:grpSpPr>
          <a:xfrm>
            <a:off x="1501970" y="2819050"/>
            <a:ext cx="648677" cy="338554"/>
            <a:chOff x="1781908" y="2164861"/>
            <a:chExt cx="648677" cy="359508"/>
          </a:xfrm>
        </p:grpSpPr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C64064BB-1282-4FD7-A2A2-B154DBC89F7F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984E558D-8DAE-4148-9E94-DA08BD4E5CC1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93CA3C0-7DC6-471E-981C-EA21BED24980}"/>
              </a:ext>
            </a:extLst>
          </p:cNvPr>
          <p:cNvSpPr txBox="1"/>
          <p:nvPr/>
        </p:nvSpPr>
        <p:spPr>
          <a:xfrm>
            <a:off x="1604200" y="2759376"/>
            <a:ext cx="4860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13</a:t>
            </a:r>
            <a:endParaRPr lang="zh-CN" altLang="en-US" sz="1050" b="1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F3CF012-B083-456D-A799-6AE208C27684}"/>
              </a:ext>
            </a:extLst>
          </p:cNvPr>
          <p:cNvSpPr txBox="1"/>
          <p:nvPr/>
        </p:nvSpPr>
        <p:spPr>
          <a:xfrm>
            <a:off x="1127222" y="2803661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856C377-49C8-4769-87B5-75A316133790}"/>
              </a:ext>
            </a:extLst>
          </p:cNvPr>
          <p:cNvSpPr txBox="1"/>
          <p:nvPr/>
        </p:nvSpPr>
        <p:spPr>
          <a:xfrm>
            <a:off x="1765891" y="3184661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6</a:t>
            </a:r>
            <a:endParaRPr lang="zh-CN" altLang="en-US" dirty="0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D3DFC654-63BD-4BE1-A734-66CE0DAE43B6}"/>
              </a:ext>
            </a:extLst>
          </p:cNvPr>
          <p:cNvGrpSpPr/>
          <p:nvPr/>
        </p:nvGrpSpPr>
        <p:grpSpPr>
          <a:xfrm>
            <a:off x="1690049" y="3184620"/>
            <a:ext cx="648677" cy="338554"/>
            <a:chOff x="1781908" y="2164861"/>
            <a:chExt cx="648677" cy="359508"/>
          </a:xfrm>
        </p:grpSpPr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93975F21-A7D1-42D9-9458-9E2AE1D2C397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2C4F0E95-9ADE-431F-AA04-37B6D06C734A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8DEF0BD8-03CD-4411-8F50-4D4459D5F2A6}"/>
              </a:ext>
            </a:extLst>
          </p:cNvPr>
          <p:cNvSpPr txBox="1"/>
          <p:nvPr/>
        </p:nvSpPr>
        <p:spPr>
          <a:xfrm>
            <a:off x="2186269" y="2786392"/>
            <a:ext cx="232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5048348-E166-4058-A721-7D318084FF6B}"/>
              </a:ext>
            </a:extLst>
          </p:cNvPr>
          <p:cNvSpPr txBox="1"/>
          <p:nvPr/>
        </p:nvSpPr>
        <p:spPr>
          <a:xfrm>
            <a:off x="1357114" y="3172993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CB9F2A9-7EEC-4F08-BE57-4A3203B8D35A}"/>
              </a:ext>
            </a:extLst>
          </p:cNvPr>
          <p:cNvSpPr txBox="1"/>
          <p:nvPr/>
        </p:nvSpPr>
        <p:spPr>
          <a:xfrm>
            <a:off x="1816299" y="3578500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  <a:endParaRPr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A7535369-5103-411F-A3AC-C58854B67239}"/>
              </a:ext>
            </a:extLst>
          </p:cNvPr>
          <p:cNvGrpSpPr/>
          <p:nvPr/>
        </p:nvGrpSpPr>
        <p:grpSpPr>
          <a:xfrm>
            <a:off x="1798173" y="3548309"/>
            <a:ext cx="648677" cy="338554"/>
            <a:chOff x="1781908" y="2164861"/>
            <a:chExt cx="648677" cy="359508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DFB5D0EC-5BE2-4FDB-8044-EB1B908A4C10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963013B2-2B86-4E53-99BF-57E645ACD157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1665B3F8-5D4B-41C9-829A-D3EF1FBBF789}"/>
              </a:ext>
            </a:extLst>
          </p:cNvPr>
          <p:cNvSpPr txBox="1"/>
          <p:nvPr/>
        </p:nvSpPr>
        <p:spPr>
          <a:xfrm>
            <a:off x="2293043" y="3179307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59E5B19-7D21-4A65-B6A4-B16B1A117F44}"/>
              </a:ext>
            </a:extLst>
          </p:cNvPr>
          <p:cNvSpPr txBox="1"/>
          <p:nvPr/>
        </p:nvSpPr>
        <p:spPr>
          <a:xfrm>
            <a:off x="1428451" y="3565441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08F38578-1E97-4898-BF1F-A6AF6073073B}"/>
              </a:ext>
            </a:extLst>
          </p:cNvPr>
          <p:cNvSpPr txBox="1"/>
          <p:nvPr/>
        </p:nvSpPr>
        <p:spPr>
          <a:xfrm>
            <a:off x="1848637" y="3972149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813B93D-A578-45E9-8734-2711C6A0FD0F}"/>
              </a:ext>
            </a:extLst>
          </p:cNvPr>
          <p:cNvSpPr txBox="1"/>
          <p:nvPr/>
        </p:nvSpPr>
        <p:spPr>
          <a:xfrm>
            <a:off x="2353348" y="3561224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25F99624-7B1D-401B-A4B8-51E210DC60FD}"/>
              </a:ext>
            </a:extLst>
          </p:cNvPr>
          <p:cNvSpPr/>
          <p:nvPr/>
        </p:nvSpPr>
        <p:spPr>
          <a:xfrm>
            <a:off x="1939213" y="2695249"/>
            <a:ext cx="1561851" cy="1432558"/>
          </a:xfrm>
          <a:custGeom>
            <a:avLst/>
            <a:gdLst>
              <a:gd name="connsiteX0" fmla="*/ 0 w 1375621"/>
              <a:gd name="connsiteY0" fmla="*/ 1844040 h 1844040"/>
              <a:gd name="connsiteX1" fmla="*/ 1371600 w 1375621"/>
              <a:gd name="connsiteY1" fmla="*/ 419100 h 1844040"/>
              <a:gd name="connsiteX2" fmla="*/ 449580 w 1375621"/>
              <a:gd name="connsiteY2" fmla="*/ 0 h 1844040"/>
              <a:gd name="connsiteX3" fmla="*/ 449580 w 1375621"/>
              <a:gd name="connsiteY3" fmla="*/ 0 h 18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5621" h="1844040">
                <a:moveTo>
                  <a:pt x="0" y="1844040"/>
                </a:moveTo>
                <a:cubicBezTo>
                  <a:pt x="648335" y="1285240"/>
                  <a:pt x="1296670" y="726440"/>
                  <a:pt x="1371600" y="419100"/>
                </a:cubicBezTo>
                <a:cubicBezTo>
                  <a:pt x="1446530" y="111760"/>
                  <a:pt x="449580" y="0"/>
                  <a:pt x="449580" y="0"/>
                </a:cubicBezTo>
                <a:lnTo>
                  <a:pt x="449580" y="0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2BCCD5FA-0B71-4824-845C-FAD649459AAD}"/>
              </a:ext>
            </a:extLst>
          </p:cNvPr>
          <p:cNvSpPr/>
          <p:nvPr/>
        </p:nvSpPr>
        <p:spPr>
          <a:xfrm>
            <a:off x="2130358" y="2902027"/>
            <a:ext cx="747841" cy="1295228"/>
          </a:xfrm>
          <a:custGeom>
            <a:avLst/>
            <a:gdLst>
              <a:gd name="connsiteX0" fmla="*/ 0 w 381525"/>
              <a:gd name="connsiteY0" fmla="*/ 1432560 h 1432560"/>
              <a:gd name="connsiteX1" fmla="*/ 373380 w 381525"/>
              <a:gd name="connsiteY1" fmla="*/ 1173480 h 1432560"/>
              <a:gd name="connsiteX2" fmla="*/ 220980 w 381525"/>
              <a:gd name="connsiteY2" fmla="*/ 0 h 143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525" h="1432560">
                <a:moveTo>
                  <a:pt x="0" y="1432560"/>
                </a:moveTo>
                <a:cubicBezTo>
                  <a:pt x="168275" y="1422400"/>
                  <a:pt x="336550" y="1412240"/>
                  <a:pt x="373380" y="1173480"/>
                </a:cubicBezTo>
                <a:cubicBezTo>
                  <a:pt x="410210" y="934720"/>
                  <a:pt x="315595" y="467360"/>
                  <a:pt x="220980" y="0"/>
                </a:cubicBezTo>
              </a:path>
            </a:pathLst>
          </a:custGeom>
          <a:noFill/>
          <a:ln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0F9CF169-E649-4A97-88FB-03933A6DE46D}"/>
              </a:ext>
            </a:extLst>
          </p:cNvPr>
          <p:cNvSpPr txBox="1"/>
          <p:nvPr/>
        </p:nvSpPr>
        <p:spPr>
          <a:xfrm>
            <a:off x="1099087" y="4521724"/>
            <a:ext cx="2531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结果：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13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的二进制是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1101</a:t>
            </a:r>
            <a:endParaRPr lang="zh-CN" altLang="en-US" sz="9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15" name="任意多边形: 形状 114">
            <a:extLst>
              <a:ext uri="{FF2B5EF4-FFF2-40B4-BE49-F238E27FC236}">
                <a16:creationId xmlns:a16="http://schemas.microsoft.com/office/drawing/2014/main" id="{E24AA18F-2AA7-42BC-AE35-78D14B92F07D}"/>
              </a:ext>
            </a:extLst>
          </p:cNvPr>
          <p:cNvSpPr/>
          <p:nvPr/>
        </p:nvSpPr>
        <p:spPr>
          <a:xfrm>
            <a:off x="2156460" y="2467147"/>
            <a:ext cx="1375621" cy="1844040"/>
          </a:xfrm>
          <a:custGeom>
            <a:avLst/>
            <a:gdLst>
              <a:gd name="connsiteX0" fmla="*/ 0 w 1375621"/>
              <a:gd name="connsiteY0" fmla="*/ 1844040 h 1844040"/>
              <a:gd name="connsiteX1" fmla="*/ 1371600 w 1375621"/>
              <a:gd name="connsiteY1" fmla="*/ 419100 h 1844040"/>
              <a:gd name="connsiteX2" fmla="*/ 449580 w 1375621"/>
              <a:gd name="connsiteY2" fmla="*/ 0 h 1844040"/>
              <a:gd name="connsiteX3" fmla="*/ 449580 w 1375621"/>
              <a:gd name="connsiteY3" fmla="*/ 0 h 18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5621" h="1844040">
                <a:moveTo>
                  <a:pt x="0" y="1844040"/>
                </a:moveTo>
                <a:cubicBezTo>
                  <a:pt x="648335" y="1285240"/>
                  <a:pt x="1296670" y="726440"/>
                  <a:pt x="1371600" y="419100"/>
                </a:cubicBezTo>
                <a:cubicBezTo>
                  <a:pt x="1446530" y="111760"/>
                  <a:pt x="449580" y="0"/>
                  <a:pt x="449580" y="0"/>
                </a:cubicBezTo>
                <a:lnTo>
                  <a:pt x="449580" y="0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DA4474F6-034A-42F4-A86B-922D9DE29F61}"/>
              </a:ext>
            </a:extLst>
          </p:cNvPr>
          <p:cNvSpPr txBox="1"/>
          <p:nvPr/>
        </p:nvSpPr>
        <p:spPr>
          <a:xfrm>
            <a:off x="5729607" y="2355463"/>
            <a:ext cx="4459654" cy="1665328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8" name="文本占位符 1">
            <a:extLst>
              <a:ext uri="{FF2B5EF4-FFF2-40B4-BE49-F238E27FC236}">
                <a16:creationId xmlns:a16="http://schemas.microsoft.com/office/drawing/2014/main" id="{C6E88EE1-1378-4A51-A8AF-BEC51D389903}"/>
              </a:ext>
            </a:extLst>
          </p:cNvPr>
          <p:cNvSpPr txBox="1">
            <a:spLocks/>
          </p:cNvSpPr>
          <p:nvPr/>
        </p:nvSpPr>
        <p:spPr>
          <a:xfrm>
            <a:off x="5607447" y="1646134"/>
            <a:ext cx="2841842" cy="338554"/>
          </a:xfrm>
          <a:prstGeom prst="rect">
            <a:avLst/>
          </a:prstGeom>
        </p:spPr>
        <p:txBody>
          <a:bodyPr/>
          <a:lstStyle>
            <a:lvl1pPr marL="360000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/>
              <a:defRPr lang="zh-CN" altLang="en-US" sz="1400" b="0" i="0" kern="1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eaLnBrk="1" hangingPunct="1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二进制数转十进制数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3557D4D9-6A66-4A14-B66E-9F9F32BB4EBD}"/>
              </a:ext>
            </a:extLst>
          </p:cNvPr>
          <p:cNvSpPr txBox="1"/>
          <p:nvPr/>
        </p:nvSpPr>
        <p:spPr>
          <a:xfrm>
            <a:off x="5914025" y="3200976"/>
            <a:ext cx="35482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0       0        1       1</a:t>
            </a: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3A855668-0738-46D0-8855-5CFD184A7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368" y="2397085"/>
            <a:ext cx="217265" cy="281330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7ADA0685-73C1-4518-B345-30D64B29A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5330" y="2406530"/>
            <a:ext cx="220051" cy="278545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5E5DACDD-7647-4911-8ED4-33AED01BFC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4257" y="2406423"/>
            <a:ext cx="214480" cy="272974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3E870BF1-D5BF-4350-BA78-52DDF732CA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7725" y="2414837"/>
            <a:ext cx="217265" cy="275760"/>
          </a:xfrm>
          <a:prstGeom prst="rect">
            <a:avLst/>
          </a:prstGeom>
        </p:spPr>
      </p:pic>
      <p:sp>
        <p:nvSpPr>
          <p:cNvPr id="54" name="文本框 53">
            <a:extLst>
              <a:ext uri="{FF2B5EF4-FFF2-40B4-BE49-F238E27FC236}">
                <a16:creationId xmlns:a16="http://schemas.microsoft.com/office/drawing/2014/main" id="{590AB460-02C1-4D7F-94A8-B808938AC5F0}"/>
              </a:ext>
            </a:extLst>
          </p:cNvPr>
          <p:cNvSpPr txBox="1"/>
          <p:nvPr/>
        </p:nvSpPr>
        <p:spPr>
          <a:xfrm>
            <a:off x="5938130" y="2988738"/>
            <a:ext cx="4373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rgbClr val="C00000"/>
                </a:solidFill>
                <a:latin typeface="Consolas" panose="020B0609020204030204" pitchFamily="49" charset="0"/>
              </a:rPr>
              <a:t>x         x           x         x</a:t>
            </a: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4A7C59DD-A573-47CF-8149-8B736D330987}"/>
              </a:ext>
            </a:extLst>
          </p:cNvPr>
          <p:cNvCxnSpPr/>
          <p:nvPr/>
        </p:nvCxnSpPr>
        <p:spPr>
          <a:xfrm>
            <a:off x="5998051" y="3526137"/>
            <a:ext cx="340634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B0D2CF11-F1E0-4E70-B977-7987ECEAAAF3}"/>
              </a:ext>
            </a:extLst>
          </p:cNvPr>
          <p:cNvSpPr txBox="1"/>
          <p:nvPr/>
        </p:nvSpPr>
        <p:spPr>
          <a:xfrm>
            <a:off x="9054423" y="2698670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1</a:t>
            </a:r>
            <a:endParaRPr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2290950-201E-4F6C-BE1E-C6A7597166AA}"/>
              </a:ext>
            </a:extLst>
          </p:cNvPr>
          <p:cNvSpPr txBox="1"/>
          <p:nvPr/>
        </p:nvSpPr>
        <p:spPr>
          <a:xfrm>
            <a:off x="8056348" y="2721068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2</a:t>
            </a:r>
            <a:endParaRPr lang="zh-CN" altLang="en-US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FD5E7B4A-2B05-4650-B92A-9E11DC617D3A}"/>
              </a:ext>
            </a:extLst>
          </p:cNvPr>
          <p:cNvSpPr txBox="1"/>
          <p:nvPr/>
        </p:nvSpPr>
        <p:spPr>
          <a:xfrm>
            <a:off x="6932580" y="2695249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4</a:t>
            </a:r>
            <a:endParaRPr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2EF740FF-080D-4994-8C15-D96614CEFE9C}"/>
              </a:ext>
            </a:extLst>
          </p:cNvPr>
          <p:cNvSpPr txBox="1"/>
          <p:nvPr/>
        </p:nvSpPr>
        <p:spPr>
          <a:xfrm>
            <a:off x="5914025" y="2720037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8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D949348B-85C9-49FF-9A5D-774FCA51D38A}"/>
              </a:ext>
            </a:extLst>
          </p:cNvPr>
          <p:cNvSpPr txBox="1"/>
          <p:nvPr/>
        </p:nvSpPr>
        <p:spPr>
          <a:xfrm>
            <a:off x="5922060" y="3624050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0</a:t>
            </a:r>
            <a:endParaRPr lang="zh-CN" altLang="en-US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F392E85-320C-4DF0-8808-04AFA62B3BE8}"/>
              </a:ext>
            </a:extLst>
          </p:cNvPr>
          <p:cNvSpPr txBox="1"/>
          <p:nvPr/>
        </p:nvSpPr>
        <p:spPr>
          <a:xfrm>
            <a:off x="6928182" y="3604082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0</a:t>
            </a:r>
            <a:endParaRPr lang="zh-CN" altLang="en-US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4AEC2E46-78A0-4390-9571-69354D1214CC}"/>
              </a:ext>
            </a:extLst>
          </p:cNvPr>
          <p:cNvSpPr txBox="1"/>
          <p:nvPr/>
        </p:nvSpPr>
        <p:spPr>
          <a:xfrm>
            <a:off x="8079359" y="3604406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2</a:t>
            </a:r>
            <a:endParaRPr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2DA3826B-3F9C-45BE-84C2-632779AFFBAD}"/>
              </a:ext>
            </a:extLst>
          </p:cNvPr>
          <p:cNvSpPr txBox="1"/>
          <p:nvPr/>
        </p:nvSpPr>
        <p:spPr>
          <a:xfrm>
            <a:off x="9068276" y="3593223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1</a:t>
            </a:r>
            <a:endParaRPr lang="zh-CN" altLang="en-US" dirty="0"/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998FDCF0-288E-44BC-85D1-0D925E27A514}"/>
              </a:ext>
            </a:extLst>
          </p:cNvPr>
          <p:cNvSpPr txBox="1"/>
          <p:nvPr/>
        </p:nvSpPr>
        <p:spPr>
          <a:xfrm>
            <a:off x="6440217" y="3604082"/>
            <a:ext cx="3786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dirty="0"/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ABCCC67E-6C97-4AFF-BD36-640D449D5B70}"/>
              </a:ext>
            </a:extLst>
          </p:cNvPr>
          <p:cNvSpPr txBox="1"/>
          <p:nvPr/>
        </p:nvSpPr>
        <p:spPr>
          <a:xfrm>
            <a:off x="7516187" y="3593943"/>
            <a:ext cx="3786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dirty="0"/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AD7410C6-C39B-47C0-88BD-F18E58E39219}"/>
              </a:ext>
            </a:extLst>
          </p:cNvPr>
          <p:cNvSpPr txBox="1"/>
          <p:nvPr/>
        </p:nvSpPr>
        <p:spPr>
          <a:xfrm>
            <a:off x="8590346" y="3584529"/>
            <a:ext cx="3786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dirty="0"/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CCC7469A-AB36-4775-A2F6-7887D631CF33}"/>
              </a:ext>
            </a:extLst>
          </p:cNvPr>
          <p:cNvSpPr txBox="1"/>
          <p:nvPr/>
        </p:nvSpPr>
        <p:spPr>
          <a:xfrm>
            <a:off x="9369206" y="3585148"/>
            <a:ext cx="6879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= 3</a:t>
            </a:r>
            <a:endParaRPr lang="zh-CN" altLang="en-US" dirty="0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6F797CD0-E7AC-43EE-B17E-9CDA20D0E040}"/>
              </a:ext>
            </a:extLst>
          </p:cNvPr>
          <p:cNvSpPr txBox="1"/>
          <p:nvPr/>
        </p:nvSpPr>
        <p:spPr>
          <a:xfrm>
            <a:off x="5729607" y="4521724"/>
            <a:ext cx="4459654" cy="1665328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F961DB44-A23F-4424-B588-9DE31D5DC5F9}"/>
              </a:ext>
            </a:extLst>
          </p:cNvPr>
          <p:cNvSpPr txBox="1"/>
          <p:nvPr/>
        </p:nvSpPr>
        <p:spPr>
          <a:xfrm>
            <a:off x="5914025" y="5367237"/>
            <a:ext cx="35482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1750EB"/>
                </a:solidFill>
                <a:latin typeface="Consolas" panose="020B0609020204030204" pitchFamily="49" charset="0"/>
              </a:rPr>
              <a:t>1</a:t>
            </a:r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       </a:t>
            </a:r>
            <a:r>
              <a:rPr lang="en-US" altLang="zh-CN" dirty="0">
                <a:solidFill>
                  <a:srgbClr val="1750EB"/>
                </a:solidFill>
                <a:latin typeface="Consolas" panose="020B0609020204030204" pitchFamily="49" charset="0"/>
              </a:rPr>
              <a:t>1</a:t>
            </a:r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CN" dirty="0">
                <a:solidFill>
                  <a:srgbClr val="1750EB"/>
                </a:solidFill>
                <a:latin typeface="Consolas" panose="020B0609020204030204" pitchFamily="49" charset="0"/>
              </a:rPr>
              <a:t>0</a:t>
            </a:r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       1</a:t>
            </a: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98F5FFB4-6199-4E3D-824B-F0ADB86C9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368" y="4563346"/>
            <a:ext cx="217265" cy="281330"/>
          </a:xfrm>
          <a:prstGeom prst="rect">
            <a:avLst/>
          </a:prstGeom>
        </p:spPr>
      </p:pic>
      <p:pic>
        <p:nvPicPr>
          <p:cNvPr id="76" name="图片 75">
            <a:extLst>
              <a:ext uri="{FF2B5EF4-FFF2-40B4-BE49-F238E27FC236}">
                <a16:creationId xmlns:a16="http://schemas.microsoft.com/office/drawing/2014/main" id="{AFCBAFA5-6218-4CC0-805C-1969E6FB9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5330" y="4572791"/>
            <a:ext cx="220051" cy="278545"/>
          </a:xfrm>
          <a:prstGeom prst="rect">
            <a:avLst/>
          </a:prstGeom>
        </p:spPr>
      </p:pic>
      <p:pic>
        <p:nvPicPr>
          <p:cNvPr id="79" name="图片 78">
            <a:extLst>
              <a:ext uri="{FF2B5EF4-FFF2-40B4-BE49-F238E27FC236}">
                <a16:creationId xmlns:a16="http://schemas.microsoft.com/office/drawing/2014/main" id="{33EEC78B-CA9F-43D3-9BEB-F3CF78B38F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7725" y="4581098"/>
            <a:ext cx="217265" cy="275760"/>
          </a:xfrm>
          <a:prstGeom prst="rect">
            <a:avLst/>
          </a:prstGeom>
        </p:spPr>
      </p:pic>
      <p:sp>
        <p:nvSpPr>
          <p:cNvPr id="80" name="文本框 79">
            <a:extLst>
              <a:ext uri="{FF2B5EF4-FFF2-40B4-BE49-F238E27FC236}">
                <a16:creationId xmlns:a16="http://schemas.microsoft.com/office/drawing/2014/main" id="{D9B5575B-362D-4A9B-B2FE-16F0578B39F1}"/>
              </a:ext>
            </a:extLst>
          </p:cNvPr>
          <p:cNvSpPr txBox="1"/>
          <p:nvPr/>
        </p:nvSpPr>
        <p:spPr>
          <a:xfrm>
            <a:off x="5938130" y="5154999"/>
            <a:ext cx="4373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rgbClr val="C00000"/>
                </a:solidFill>
                <a:latin typeface="Consolas" panose="020B0609020204030204" pitchFamily="49" charset="0"/>
              </a:rPr>
              <a:t>x         x                     x</a:t>
            </a:r>
          </a:p>
        </p:txBody>
      </p: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11BF20AA-4505-4AD1-B270-89B834215B6B}"/>
              </a:ext>
            </a:extLst>
          </p:cNvPr>
          <p:cNvCxnSpPr/>
          <p:nvPr/>
        </p:nvCxnSpPr>
        <p:spPr>
          <a:xfrm>
            <a:off x="5998051" y="5692398"/>
            <a:ext cx="340634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8A2A49D6-6CE0-4E65-A558-832E9AC083F7}"/>
              </a:ext>
            </a:extLst>
          </p:cNvPr>
          <p:cNvSpPr txBox="1"/>
          <p:nvPr/>
        </p:nvSpPr>
        <p:spPr>
          <a:xfrm>
            <a:off x="9054423" y="4864931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1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29EDA936-7584-4F2E-9AD4-54C07C415BAA}"/>
              </a:ext>
            </a:extLst>
          </p:cNvPr>
          <p:cNvSpPr txBox="1"/>
          <p:nvPr/>
        </p:nvSpPr>
        <p:spPr>
          <a:xfrm>
            <a:off x="6932580" y="4861510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4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BE080025-6BB9-4A4A-98D1-AEC6100E534C}"/>
              </a:ext>
            </a:extLst>
          </p:cNvPr>
          <p:cNvSpPr txBox="1"/>
          <p:nvPr/>
        </p:nvSpPr>
        <p:spPr>
          <a:xfrm>
            <a:off x="5914025" y="4886298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8</a:t>
            </a:r>
            <a:endParaRPr lang="zh-CN" altLang="en-US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2591B933-0AFB-4682-A7E4-328EE4D7ADFC}"/>
              </a:ext>
            </a:extLst>
          </p:cNvPr>
          <p:cNvSpPr txBox="1"/>
          <p:nvPr/>
        </p:nvSpPr>
        <p:spPr>
          <a:xfrm>
            <a:off x="5922060" y="5790311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8</a:t>
            </a:r>
            <a:endParaRPr lang="zh-CN" altLang="en-US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E713C025-2603-4BE4-AF40-6A7559BD22DA}"/>
              </a:ext>
            </a:extLst>
          </p:cNvPr>
          <p:cNvSpPr txBox="1"/>
          <p:nvPr/>
        </p:nvSpPr>
        <p:spPr>
          <a:xfrm>
            <a:off x="6928182" y="5770343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4</a:t>
            </a:r>
            <a:endParaRPr lang="zh-CN" altLang="en-US" dirty="0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F5C51597-96D2-4EAF-9202-AFBEFDE2FE43}"/>
              </a:ext>
            </a:extLst>
          </p:cNvPr>
          <p:cNvSpPr txBox="1"/>
          <p:nvPr/>
        </p:nvSpPr>
        <p:spPr>
          <a:xfrm>
            <a:off x="9068276" y="5759484"/>
            <a:ext cx="470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1</a:t>
            </a:r>
            <a:endParaRPr lang="zh-CN" altLang="en-US" dirty="0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C36E223F-C2B4-4111-B7E4-E0A1A8175B15}"/>
              </a:ext>
            </a:extLst>
          </p:cNvPr>
          <p:cNvSpPr txBox="1"/>
          <p:nvPr/>
        </p:nvSpPr>
        <p:spPr>
          <a:xfrm>
            <a:off x="6440217" y="5770343"/>
            <a:ext cx="3786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dirty="0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3418CE07-93A7-4D5F-8CC6-4D4B81B4B190}"/>
              </a:ext>
            </a:extLst>
          </p:cNvPr>
          <p:cNvSpPr txBox="1"/>
          <p:nvPr/>
        </p:nvSpPr>
        <p:spPr>
          <a:xfrm>
            <a:off x="8808834" y="5751409"/>
            <a:ext cx="3786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750EB"/>
                </a:solidFill>
                <a:latin typeface="Consolas" panose="020B0609020204030204" pitchFamily="49" charset="0"/>
              </a:rPr>
              <a:t>+ </a:t>
            </a:r>
            <a:endParaRPr lang="zh-CN" altLang="en-US" dirty="0"/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236C1DFC-99C4-401D-8F30-29E842982AF0}"/>
              </a:ext>
            </a:extLst>
          </p:cNvPr>
          <p:cNvSpPr txBox="1"/>
          <p:nvPr/>
        </p:nvSpPr>
        <p:spPr>
          <a:xfrm>
            <a:off x="9369206" y="5751409"/>
            <a:ext cx="6879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= 13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249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4" grpId="0"/>
      <p:bldP spid="80" grpId="0"/>
      <p:bldP spid="82" grpId="0"/>
      <p:bldP spid="84" grpId="0"/>
      <p:bldP spid="85" grpId="0"/>
      <p:bldP spid="86" grpId="0"/>
      <p:bldP spid="87" grpId="0"/>
      <p:bldP spid="96" grpId="0"/>
      <p:bldP spid="97" grpId="0"/>
      <p:bldP spid="98" grpId="0"/>
      <p:bldP spid="10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9C0CE77-F7E2-4C63-A1F3-C5F6A8A29682}"/>
              </a:ext>
            </a:extLst>
          </p:cNvPr>
          <p:cNvSpPr/>
          <p:nvPr/>
        </p:nvSpPr>
        <p:spPr>
          <a:xfrm>
            <a:off x="934868" y="2556861"/>
            <a:ext cx="1862576" cy="429371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97</a:t>
            </a:r>
            <a:r>
              <a:rPr lang="zh-CN" altLang="en-US" dirty="0"/>
              <a:t>：</a:t>
            </a:r>
            <a:r>
              <a:rPr lang="en-US" altLang="zh-CN" dirty="0"/>
              <a:t>01100001</a:t>
            </a:r>
            <a:endParaRPr lang="zh-CN" altLang="en-US" dirty="0"/>
          </a:p>
        </p:txBody>
      </p:sp>
      <p:sp>
        <p:nvSpPr>
          <p:cNvPr id="21" name="文本占位符 3">
            <a:extLst>
              <a:ext uri="{FF2B5EF4-FFF2-40B4-BE49-F238E27FC236}">
                <a16:creationId xmlns:a16="http://schemas.microsoft.com/office/drawing/2014/main" id="{46F086F8-C0C2-4B8B-BACA-3D81D7372490}"/>
              </a:ext>
            </a:extLst>
          </p:cNvPr>
          <p:cNvSpPr txBox="1">
            <a:spLocks/>
          </p:cNvSpPr>
          <p:nvPr/>
        </p:nvSpPr>
        <p:spPr>
          <a:xfrm>
            <a:off x="556609" y="1003043"/>
            <a:ext cx="2564964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八进制、十六进制介绍</a:t>
            </a:r>
          </a:p>
        </p:txBody>
      </p:sp>
      <p:sp>
        <p:nvSpPr>
          <p:cNvPr id="5" name="对角圆角矩形 10">
            <a:extLst>
              <a:ext uri="{FF2B5EF4-FFF2-40B4-BE49-F238E27FC236}">
                <a16:creationId xmlns:a16="http://schemas.microsoft.com/office/drawing/2014/main" id="{D46AEDAE-5B71-4995-88BA-1C7C724D6C5F}"/>
              </a:ext>
            </a:extLst>
          </p:cNvPr>
          <p:cNvSpPr/>
          <p:nvPr/>
        </p:nvSpPr>
        <p:spPr>
          <a:xfrm>
            <a:off x="934868" y="5229337"/>
            <a:ext cx="8230776" cy="1202143"/>
          </a:xfrm>
          <a:prstGeom prst="round2DiagRect">
            <a:avLst/>
          </a:prstGeom>
          <a:solidFill>
            <a:srgbClr val="FFFFFF"/>
          </a:solidFill>
          <a:ln w="6350" cap="flat">
            <a:solidFill>
              <a:schemeClr val="bg1">
                <a:lumMod val="75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6" name="对角圆角矩形 11">
            <a:extLst>
              <a:ext uri="{FF2B5EF4-FFF2-40B4-BE49-F238E27FC236}">
                <a16:creationId xmlns:a16="http://schemas.microsoft.com/office/drawing/2014/main" id="{5EF2D992-29CD-4786-87A4-AB7615E957C8}"/>
              </a:ext>
            </a:extLst>
          </p:cNvPr>
          <p:cNvSpPr/>
          <p:nvPr/>
        </p:nvSpPr>
        <p:spPr>
          <a:xfrm>
            <a:off x="836023" y="5194491"/>
            <a:ext cx="8230776" cy="1137742"/>
          </a:xfrm>
          <a:prstGeom prst="round2DiagRect">
            <a:avLst/>
          </a:prstGeom>
          <a:solidFill>
            <a:srgbClr val="FFFFFF"/>
          </a:solidFill>
          <a:ln w="25400" cap="flat">
            <a:solidFill>
              <a:srgbClr val="AD2A26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>
              <a:lnSpc>
                <a:spcPct val="150000"/>
              </a:lnSpc>
            </a:pPr>
            <a:endParaRPr lang="en-US" altLang="zh-CN" sz="14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程序中支持书写</a:t>
            </a:r>
            <a:r>
              <a:rPr lang="zh-CN" altLang="en-US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二进制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zh-CN" altLang="en-US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八进制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zh-CN" altLang="en-US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十六进制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的数据，分别需要以</a:t>
            </a:r>
            <a:r>
              <a:rPr lang="en-US" altLang="zh-CN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0B</a:t>
            </a:r>
            <a:r>
              <a:rPr lang="zh-CN" altLang="en-US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或者</a:t>
            </a:r>
            <a:r>
              <a:rPr lang="en-US" altLang="zh-CN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0b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0X</a:t>
            </a:r>
            <a:r>
              <a:rPr lang="zh-CN" altLang="en-US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或者</a:t>
            </a:r>
            <a:r>
              <a:rPr lang="en-US" altLang="zh-CN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0x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开头。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3421410-B948-4955-AB2F-9240158D8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5906" y="4859679"/>
            <a:ext cx="2155997" cy="540000"/>
          </a:xfrm>
          <a:prstGeom prst="rect">
            <a:avLst/>
          </a:prstGeom>
          <a:solidFill>
            <a:srgbClr val="AD2A26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  <a:sym typeface="Arial" panose="020B0604020202090204" pitchFamily="34" charset="0"/>
              </a:rPr>
              <a:t>注意</a:t>
            </a:r>
          </a:p>
        </p:txBody>
      </p:sp>
      <p:sp>
        <p:nvSpPr>
          <p:cNvPr id="2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556609" y="1520233"/>
            <a:ext cx="11553229" cy="519438"/>
          </a:xfrm>
          <a:noFill/>
        </p:spPr>
        <p:txBody>
          <a:bodyPr wrap="square">
            <a:spAutoFit/>
          </a:bodyPr>
          <a:lstStyle/>
          <a:p>
            <a:pPr marL="285750" indent="-285750" eaLnBrk="1" hangingPunct="1">
              <a:lnSpc>
                <a:spcPct val="200000"/>
              </a:lnSpc>
            </a:pPr>
            <a:r>
              <a:rPr lang="zh-CN" altLang="en-US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为了便于观察和表示二进制，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推出了八进制和十六进制。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ACA6AE2-F3EB-47C7-BCE8-D8979A574C80}"/>
              </a:ext>
            </a:extLst>
          </p:cNvPr>
          <p:cNvSpPr/>
          <p:nvPr/>
        </p:nvSpPr>
        <p:spPr>
          <a:xfrm>
            <a:off x="3231902" y="2574225"/>
            <a:ext cx="2684803" cy="429371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/>
              <a:t>  01</a:t>
            </a:r>
            <a:r>
              <a:rPr lang="zh-CN" altLang="en-US" dirty="0"/>
              <a:t>、</a:t>
            </a:r>
            <a:r>
              <a:rPr lang="en-US" altLang="zh-CN" dirty="0"/>
              <a:t>100</a:t>
            </a:r>
            <a:r>
              <a:rPr lang="zh-CN" altLang="en-US" dirty="0"/>
              <a:t>、</a:t>
            </a:r>
            <a:r>
              <a:rPr lang="en-US" altLang="zh-CN" dirty="0"/>
              <a:t>001</a:t>
            </a:r>
            <a:endParaRPr lang="zh-CN" altLang="en-US" dirty="0"/>
          </a:p>
        </p:txBody>
      </p:sp>
      <p:sp>
        <p:nvSpPr>
          <p:cNvPr id="16" name="文本占位符 1">
            <a:extLst>
              <a:ext uri="{FF2B5EF4-FFF2-40B4-BE49-F238E27FC236}">
                <a16:creationId xmlns:a16="http://schemas.microsoft.com/office/drawing/2014/main" id="{80B6CD1B-8CD0-4ECA-8166-B5206DCA5B7E}"/>
              </a:ext>
            </a:extLst>
          </p:cNvPr>
          <p:cNvSpPr txBox="1">
            <a:spLocks/>
          </p:cNvSpPr>
          <p:nvPr/>
        </p:nvSpPr>
        <p:spPr>
          <a:xfrm>
            <a:off x="530152" y="1980455"/>
            <a:ext cx="9548286" cy="51943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360000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/>
              <a:defRPr lang="zh-CN" altLang="en-US" sz="1400" b="0" i="0" kern="1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eaLnBrk="1" hangingPunct="1">
              <a:lnSpc>
                <a:spcPct val="200000"/>
              </a:lnSpc>
            </a:pP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每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位二进制作为一个单元，最小数是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，最大数是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7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，共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8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个数字，这就是</a:t>
            </a:r>
            <a:r>
              <a:rPr lang="zh-CN" altLang="en-US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八进制。</a:t>
            </a:r>
            <a:endParaRPr lang="en-US" altLang="zh-CN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8" name="文本占位符 1">
            <a:extLst>
              <a:ext uri="{FF2B5EF4-FFF2-40B4-BE49-F238E27FC236}">
                <a16:creationId xmlns:a16="http://schemas.microsoft.com/office/drawing/2014/main" id="{4FE3D249-063E-4359-A142-3CA092C24F74}"/>
              </a:ext>
            </a:extLst>
          </p:cNvPr>
          <p:cNvSpPr txBox="1">
            <a:spLocks/>
          </p:cNvSpPr>
          <p:nvPr/>
        </p:nvSpPr>
        <p:spPr>
          <a:xfrm>
            <a:off x="530152" y="3010931"/>
            <a:ext cx="10792272" cy="51943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360000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/>
              <a:defRPr lang="zh-CN" altLang="en-US" sz="1400" b="0" i="0" kern="1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eaLnBrk="1" hangingPunct="1">
              <a:lnSpc>
                <a:spcPct val="200000"/>
              </a:lnSpc>
            </a:pP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每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4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位二进制作为一个单元，最小数是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，最大数是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15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，共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16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个数字，依次用：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0~9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 B C D E F </a:t>
            </a:r>
            <a:r>
              <a:rPr lang="zh-CN" altLang="en-US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代表就是</a:t>
            </a:r>
            <a:r>
              <a:rPr lang="zh-CN" altLang="en-US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十六进制。</a:t>
            </a:r>
            <a:endParaRPr lang="en-US" altLang="zh-CN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5B35654-06E1-4B4F-A6F7-7F5DC4970CB6}"/>
              </a:ext>
            </a:extLst>
          </p:cNvPr>
          <p:cNvSpPr/>
          <p:nvPr/>
        </p:nvSpPr>
        <p:spPr>
          <a:xfrm>
            <a:off x="934868" y="3591834"/>
            <a:ext cx="1862576" cy="429371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97</a:t>
            </a:r>
            <a:r>
              <a:rPr lang="zh-CN" altLang="en-US" dirty="0"/>
              <a:t>： </a:t>
            </a:r>
            <a:r>
              <a:rPr lang="en-US" altLang="zh-CN" dirty="0"/>
              <a:t>01100001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9809AF2-27EF-4FB2-9147-48BA8D8C4068}"/>
              </a:ext>
            </a:extLst>
          </p:cNvPr>
          <p:cNvSpPr/>
          <p:nvPr/>
        </p:nvSpPr>
        <p:spPr>
          <a:xfrm>
            <a:off x="3231903" y="3591834"/>
            <a:ext cx="2684802" cy="429371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/>
              <a:t>0110</a:t>
            </a:r>
            <a:r>
              <a:rPr lang="zh-CN" altLang="en-US" dirty="0"/>
              <a:t>、</a:t>
            </a:r>
            <a:r>
              <a:rPr lang="en-US" altLang="zh-CN" dirty="0"/>
              <a:t>0001</a:t>
            </a:r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2592895-CC2B-43E7-B906-3BB7D84297A5}"/>
              </a:ext>
            </a:extLst>
          </p:cNvPr>
          <p:cNvSpPr/>
          <p:nvPr/>
        </p:nvSpPr>
        <p:spPr>
          <a:xfrm>
            <a:off x="934868" y="4115502"/>
            <a:ext cx="1862576" cy="429371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250</a:t>
            </a:r>
            <a:r>
              <a:rPr lang="zh-CN" altLang="en-US" dirty="0"/>
              <a:t>：</a:t>
            </a:r>
            <a:r>
              <a:rPr lang="en-US" altLang="zh-CN" dirty="0"/>
              <a:t>11111010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837DB4B-8DC2-480D-A603-01722E7318D3}"/>
              </a:ext>
            </a:extLst>
          </p:cNvPr>
          <p:cNvSpPr txBox="1"/>
          <p:nvPr/>
        </p:nvSpPr>
        <p:spPr>
          <a:xfrm>
            <a:off x="4944624" y="2598909"/>
            <a:ext cx="8824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--&gt; 141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D862AF5-4534-4D33-B8FC-778C7AE84414}"/>
              </a:ext>
            </a:extLst>
          </p:cNvPr>
          <p:cNvSpPr txBox="1"/>
          <p:nvPr/>
        </p:nvSpPr>
        <p:spPr>
          <a:xfrm>
            <a:off x="4902927" y="3621853"/>
            <a:ext cx="8824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--&gt;  61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04977A8-8F50-48E2-9ED0-3327608B4C66}"/>
              </a:ext>
            </a:extLst>
          </p:cNvPr>
          <p:cNvSpPr/>
          <p:nvPr/>
        </p:nvSpPr>
        <p:spPr>
          <a:xfrm>
            <a:off x="3241486" y="4141527"/>
            <a:ext cx="2684802" cy="40334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/>
              <a:t>1111</a:t>
            </a:r>
            <a:r>
              <a:rPr lang="zh-CN" altLang="en-US" dirty="0"/>
              <a:t>、</a:t>
            </a:r>
            <a:r>
              <a:rPr lang="en-US" altLang="zh-CN" dirty="0"/>
              <a:t>1010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EAFBCB3-197F-4E9B-B4ED-00EF7E9B19AC}"/>
              </a:ext>
            </a:extLst>
          </p:cNvPr>
          <p:cNvSpPr txBox="1"/>
          <p:nvPr/>
        </p:nvSpPr>
        <p:spPr>
          <a:xfrm>
            <a:off x="4900116" y="4188112"/>
            <a:ext cx="8824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--&gt;  FA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293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7" grpId="0" animBg="1"/>
      <p:bldP spid="22" grpId="0" build="p"/>
      <p:bldP spid="15" grpId="0" animBg="1"/>
      <p:bldP spid="16" grpId="0"/>
      <p:bldP spid="18" grpId="0"/>
      <p:bldP spid="19" grpId="0" animBg="1"/>
      <p:bldP spid="20" grpId="0" animBg="1"/>
      <p:bldP spid="23" grpId="0" animBg="1"/>
      <p:bldP spid="25" grpId="0"/>
      <p:bldP spid="26" grpId="0"/>
      <p:bldP spid="27" grpId="0" animBg="1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3">
            <a:extLst>
              <a:ext uri="{FF2B5EF4-FFF2-40B4-BE49-F238E27FC236}">
                <a16:creationId xmlns:a16="http://schemas.microsoft.com/office/drawing/2014/main" id="{46F086F8-C0C2-4B8B-BACA-3D81D7372490}"/>
              </a:ext>
            </a:extLst>
          </p:cNvPr>
          <p:cNvSpPr txBox="1">
            <a:spLocks/>
          </p:cNvSpPr>
          <p:nvPr/>
        </p:nvSpPr>
        <p:spPr>
          <a:xfrm>
            <a:off x="877136" y="1282971"/>
            <a:ext cx="9410064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计算机的数据单位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0CBE079-AFF7-4983-AD85-A6216EEDA9C5}"/>
              </a:ext>
            </a:extLst>
          </p:cNvPr>
          <p:cNvSpPr txBox="1"/>
          <p:nvPr/>
        </p:nvSpPr>
        <p:spPr>
          <a:xfrm>
            <a:off x="1152775" y="3001157"/>
            <a:ext cx="1666810" cy="2484206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1B = 8b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1750EB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KB =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1024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B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MB =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1024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KB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GB =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1024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MB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TB =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1024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GB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A51B8D-6BD2-4644-AD0D-F2284D7AD401}"/>
              </a:ext>
            </a:extLst>
          </p:cNvPr>
          <p:cNvSpPr txBox="1"/>
          <p:nvPr/>
        </p:nvSpPr>
        <p:spPr>
          <a:xfrm>
            <a:off x="877135" y="1800161"/>
            <a:ext cx="10031010" cy="1011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计算机最小的组成单元是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：字节，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1B = 8b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的基础上，计算机发展出了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KB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MB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GB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TB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…. 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这些数据单位。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0063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64BD281-15AB-444E-9B0B-23B6AA4246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04876" y="2461119"/>
            <a:ext cx="6645166" cy="2087175"/>
          </a:xfrm>
        </p:spPr>
        <p:txBody>
          <a:bodyPr>
            <a:noAutofit/>
          </a:bodyPr>
          <a:lstStyle/>
          <a:p>
            <a:r>
              <a:rPr lang="zh-CN" altLang="en-US" dirty="0"/>
              <a:t>二进制如何计算成十进制？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二进制如何计算成八进制？</a:t>
            </a:r>
            <a:endParaRPr lang="en-US" altLang="zh-CN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每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位二进制作为一个单元，最小数是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，最大数是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7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0-7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有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8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个数字。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>
              <a:lnSpc>
                <a:spcPct val="200000"/>
              </a:lnSpc>
            </a:pP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/>
            <a:endParaRPr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433D80-261B-4502-B3EB-5D0DDCB08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1256" y="2169921"/>
            <a:ext cx="3619622" cy="139426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75EBF2D-96CB-40A9-9ADE-4B2C1BF1F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256" y="4839492"/>
            <a:ext cx="4624062" cy="58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58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4">
            <a:extLst>
              <a:ext uri="{FF2B5EF4-FFF2-40B4-BE49-F238E27FC236}">
                <a16:creationId xmlns:a16="http://schemas.microsoft.com/office/drawing/2014/main" id="{86D19A23-4E98-42DE-A0A1-53CB7E5212D0}"/>
              </a:ext>
            </a:extLst>
          </p:cNvPr>
          <p:cNvSpPr/>
          <p:nvPr/>
        </p:nvSpPr>
        <p:spPr>
          <a:xfrm>
            <a:off x="1546809" y="1962196"/>
            <a:ext cx="2499942" cy="725981"/>
          </a:xfrm>
          <a:custGeom>
            <a:avLst/>
            <a:gdLst>
              <a:gd name="connsiteX0" fmla="*/ 0 w 2704111"/>
              <a:gd name="connsiteY0" fmla="*/ 0 h 967216"/>
              <a:gd name="connsiteX1" fmla="*/ 2142444 w 2704111"/>
              <a:gd name="connsiteY1" fmla="*/ 0 h 967216"/>
              <a:gd name="connsiteX2" fmla="*/ 2704111 w 2704111"/>
              <a:gd name="connsiteY2" fmla="*/ 494759 h 967216"/>
              <a:gd name="connsiteX3" fmla="*/ 2142444 w 2704111"/>
              <a:gd name="connsiteY3" fmla="*/ 967216 h 967216"/>
              <a:gd name="connsiteX4" fmla="*/ 0 w 2704111"/>
              <a:gd name="connsiteY4" fmla="*/ 967216 h 967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4111" h="967216">
                <a:moveTo>
                  <a:pt x="0" y="0"/>
                </a:moveTo>
                <a:lnTo>
                  <a:pt x="2142444" y="0"/>
                </a:lnTo>
                <a:lnTo>
                  <a:pt x="2704111" y="494759"/>
                </a:lnTo>
                <a:lnTo>
                  <a:pt x="2142444" y="967216"/>
                </a:lnTo>
                <a:lnTo>
                  <a:pt x="0" y="967216"/>
                </a:lnTo>
                <a:close/>
              </a:path>
            </a:pathLst>
          </a:custGeom>
          <a:solidFill>
            <a:srgbClr val="AD2A26"/>
          </a:solidFill>
          <a:ln w="38100" cap="flat">
            <a:noFill/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4" name="任意多边形 3">
            <a:extLst>
              <a:ext uri="{FF2B5EF4-FFF2-40B4-BE49-F238E27FC236}">
                <a16:creationId xmlns:a16="http://schemas.microsoft.com/office/drawing/2014/main" id="{3E8285E7-93B5-4BB7-8BF3-8EF639C62C44}"/>
              </a:ext>
            </a:extLst>
          </p:cNvPr>
          <p:cNvSpPr/>
          <p:nvPr/>
        </p:nvSpPr>
        <p:spPr bwMode="auto">
          <a:xfrm>
            <a:off x="3609148" y="1962196"/>
            <a:ext cx="2519985" cy="725981"/>
          </a:xfrm>
          <a:custGeom>
            <a:avLst/>
            <a:gdLst>
              <a:gd name="connsiteX0" fmla="*/ 0 w 2636520"/>
              <a:gd name="connsiteY0" fmla="*/ 0 h 1447800"/>
              <a:gd name="connsiteX1" fmla="*/ 2103122 w 2636520"/>
              <a:gd name="connsiteY1" fmla="*/ 0 h 1447800"/>
              <a:gd name="connsiteX2" fmla="*/ 2636520 w 2636520"/>
              <a:gd name="connsiteY2" fmla="*/ 723900 h 1447800"/>
              <a:gd name="connsiteX3" fmla="*/ 2103122 w 2636520"/>
              <a:gd name="connsiteY3" fmla="*/ 1447800 h 1447800"/>
              <a:gd name="connsiteX4" fmla="*/ 0 w 2636520"/>
              <a:gd name="connsiteY4" fmla="*/ 1447800 h 1447800"/>
              <a:gd name="connsiteX5" fmla="*/ 0 w 2636520"/>
              <a:gd name="connsiteY5" fmla="*/ 1442632 h 1447800"/>
              <a:gd name="connsiteX6" fmla="*/ 529590 w 2636520"/>
              <a:gd name="connsiteY6" fmla="*/ 723900 h 1447800"/>
              <a:gd name="connsiteX7" fmla="*/ 0 w 2636520"/>
              <a:gd name="connsiteY7" fmla="*/ 516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36520" h="1447800">
                <a:moveTo>
                  <a:pt x="0" y="0"/>
                </a:moveTo>
                <a:lnTo>
                  <a:pt x="2103122" y="0"/>
                </a:lnTo>
                <a:lnTo>
                  <a:pt x="2636520" y="723900"/>
                </a:lnTo>
                <a:lnTo>
                  <a:pt x="2103122" y="1447800"/>
                </a:lnTo>
                <a:lnTo>
                  <a:pt x="0" y="1447800"/>
                </a:lnTo>
                <a:lnTo>
                  <a:pt x="0" y="1442632"/>
                </a:lnTo>
                <a:lnTo>
                  <a:pt x="529590" y="723900"/>
                </a:lnTo>
                <a:lnTo>
                  <a:pt x="0" y="5168"/>
                </a:lnTo>
                <a:close/>
              </a:path>
            </a:pathLst>
          </a:custGeom>
          <a:solidFill>
            <a:srgbClr val="4C5252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b="1" noProof="1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文本框 35">
            <a:extLst>
              <a:ext uri="{FF2B5EF4-FFF2-40B4-BE49-F238E27FC236}">
                <a16:creationId xmlns:a16="http://schemas.microsoft.com/office/drawing/2014/main" id="{DD33FEA4-3701-4E50-AEC4-9E67669C9C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6086" y="2162928"/>
            <a:ext cx="2131778" cy="297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b="1" baseline="-30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运算符的使用</a:t>
            </a:r>
          </a:p>
        </p:txBody>
      </p:sp>
      <p:sp>
        <p:nvSpPr>
          <p:cNvPr id="16" name="文本框 43">
            <a:extLst>
              <a:ext uri="{FF2B5EF4-FFF2-40B4-BE49-F238E27FC236}">
                <a16:creationId xmlns:a16="http://schemas.microsoft.com/office/drawing/2014/main" id="{4688DB66-147F-4200-AFB1-74AD5C470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4422" y="2162609"/>
            <a:ext cx="2391925" cy="325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</a:pPr>
            <a:r>
              <a:rPr lang="zh-CN" altLang="en-US" sz="2000" b="1" baseline="-30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类型转换知识</a:t>
            </a:r>
          </a:p>
        </p:txBody>
      </p:sp>
      <p:sp>
        <p:nvSpPr>
          <p:cNvPr id="20" name="任意多边形 13">
            <a:extLst>
              <a:ext uri="{FF2B5EF4-FFF2-40B4-BE49-F238E27FC236}">
                <a16:creationId xmlns:a16="http://schemas.microsoft.com/office/drawing/2014/main" id="{22B3901B-5F75-4065-A7D7-0704E5248D88}"/>
              </a:ext>
            </a:extLst>
          </p:cNvPr>
          <p:cNvSpPr/>
          <p:nvPr/>
        </p:nvSpPr>
        <p:spPr bwMode="auto">
          <a:xfrm>
            <a:off x="5724803" y="1961245"/>
            <a:ext cx="2820850" cy="725981"/>
          </a:xfrm>
          <a:custGeom>
            <a:avLst/>
            <a:gdLst>
              <a:gd name="connsiteX0" fmla="*/ 0 w 2636520"/>
              <a:gd name="connsiteY0" fmla="*/ 0 h 1447800"/>
              <a:gd name="connsiteX1" fmla="*/ 2103122 w 2636520"/>
              <a:gd name="connsiteY1" fmla="*/ 0 h 1447800"/>
              <a:gd name="connsiteX2" fmla="*/ 2636520 w 2636520"/>
              <a:gd name="connsiteY2" fmla="*/ 723900 h 1447800"/>
              <a:gd name="connsiteX3" fmla="*/ 2103122 w 2636520"/>
              <a:gd name="connsiteY3" fmla="*/ 1447800 h 1447800"/>
              <a:gd name="connsiteX4" fmla="*/ 0 w 2636520"/>
              <a:gd name="connsiteY4" fmla="*/ 1447800 h 1447800"/>
              <a:gd name="connsiteX5" fmla="*/ 0 w 2636520"/>
              <a:gd name="connsiteY5" fmla="*/ 1442632 h 1447800"/>
              <a:gd name="connsiteX6" fmla="*/ 529590 w 2636520"/>
              <a:gd name="connsiteY6" fmla="*/ 723900 h 1447800"/>
              <a:gd name="connsiteX7" fmla="*/ 0 w 2636520"/>
              <a:gd name="connsiteY7" fmla="*/ 516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36520" h="1447800">
                <a:moveTo>
                  <a:pt x="0" y="0"/>
                </a:moveTo>
                <a:lnTo>
                  <a:pt x="2103122" y="0"/>
                </a:lnTo>
                <a:lnTo>
                  <a:pt x="2636520" y="723900"/>
                </a:lnTo>
                <a:lnTo>
                  <a:pt x="2103122" y="1447800"/>
                </a:lnTo>
                <a:lnTo>
                  <a:pt x="0" y="1447800"/>
                </a:lnTo>
                <a:lnTo>
                  <a:pt x="0" y="1442632"/>
                </a:lnTo>
                <a:lnTo>
                  <a:pt x="529590" y="723900"/>
                </a:lnTo>
                <a:lnTo>
                  <a:pt x="0" y="5168"/>
                </a:lnTo>
                <a:close/>
              </a:path>
            </a:pathLst>
          </a:custGeom>
          <a:solidFill>
            <a:srgbClr val="AD2A26"/>
          </a:solidFill>
          <a:ln w="38100" cap="flat">
            <a:noFill/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noProof="1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1" name="文本框 49">
            <a:extLst>
              <a:ext uri="{FF2B5EF4-FFF2-40B4-BE49-F238E27FC236}">
                <a16:creationId xmlns:a16="http://schemas.microsoft.com/office/drawing/2014/main" id="{443BDFA3-12C3-4A88-A6A4-AB5390CB7E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00817" y="2162609"/>
            <a:ext cx="3174996" cy="325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</a:pPr>
            <a:r>
              <a:rPr lang="zh-CN" altLang="en-US" sz="2000" b="1" baseline="-30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怎么调用</a:t>
            </a:r>
            <a:r>
              <a:rPr lang="en-US" altLang="zh-CN" sz="2000" b="1" baseline="-30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sz="2000" b="1" baseline="-30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提供的程序</a:t>
            </a:r>
          </a:p>
        </p:txBody>
      </p:sp>
      <p:sp>
        <p:nvSpPr>
          <p:cNvPr id="23" name="文本框 46">
            <a:extLst>
              <a:ext uri="{FF2B5EF4-FFF2-40B4-BE49-F238E27FC236}">
                <a16:creationId xmlns:a16="http://schemas.microsoft.com/office/drawing/2014/main" id="{747AE2B1-79D0-495B-92E7-E41BFF8EE6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59625" y="2150940"/>
            <a:ext cx="2130013" cy="336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2000" b="1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dirty="0"/>
              <a:t>数组使用的注意点</a:t>
            </a:r>
          </a:p>
        </p:txBody>
      </p:sp>
      <p:cxnSp>
        <p:nvCxnSpPr>
          <p:cNvPr id="29" name="直接连接符 8">
            <a:extLst>
              <a:ext uri="{FF2B5EF4-FFF2-40B4-BE49-F238E27FC236}">
                <a16:creationId xmlns:a16="http://schemas.microsoft.com/office/drawing/2014/main" id="{57AE61EC-86A8-476F-AF00-C225F40A8B7E}"/>
              </a:ext>
            </a:extLst>
          </p:cNvPr>
          <p:cNvCxnSpPr>
            <a:cxnSpLocks/>
          </p:cNvCxnSpPr>
          <p:nvPr/>
        </p:nvCxnSpPr>
        <p:spPr>
          <a:xfrm>
            <a:off x="901420" y="5137005"/>
            <a:ext cx="8274385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13">
            <a:extLst>
              <a:ext uri="{FF2B5EF4-FFF2-40B4-BE49-F238E27FC236}">
                <a16:creationId xmlns:a16="http://schemas.microsoft.com/office/drawing/2014/main" id="{DF221A37-6F24-4EAD-8A27-C6D16BD6789D}"/>
              </a:ext>
            </a:extLst>
          </p:cNvPr>
          <p:cNvSpPr txBox="1"/>
          <p:nvPr/>
        </p:nvSpPr>
        <p:spPr>
          <a:xfrm>
            <a:off x="5982553" y="2930545"/>
            <a:ext cx="2102163" cy="962628"/>
          </a:xfrm>
          <a:prstGeom prst="rect">
            <a:avLst/>
          </a:prstGeom>
          <a:noFill/>
        </p:spPr>
        <p:txBody>
          <a:bodyPr wrap="square" lIns="91435" tIns="45716" rIns="91435" bIns="45716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程序员需要调用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Java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写好的一些程序，这些程序如何去调用</a:t>
            </a:r>
          </a:p>
        </p:txBody>
      </p:sp>
      <p:sp>
        <p:nvSpPr>
          <p:cNvPr id="39" name="文本框 13">
            <a:extLst>
              <a:ext uri="{FF2B5EF4-FFF2-40B4-BE49-F238E27FC236}">
                <a16:creationId xmlns:a16="http://schemas.microsoft.com/office/drawing/2014/main" id="{0ECB7DFD-6B91-4B3F-8C56-00DE13EB96BE}"/>
              </a:ext>
            </a:extLst>
          </p:cNvPr>
          <p:cNvSpPr txBox="1"/>
          <p:nvPr/>
        </p:nvSpPr>
        <p:spPr>
          <a:xfrm>
            <a:off x="1546808" y="2930545"/>
            <a:ext cx="2102163" cy="1553559"/>
          </a:xfrm>
          <a:prstGeom prst="rect">
            <a:avLst/>
          </a:prstGeom>
          <a:noFill/>
        </p:spPr>
        <p:txBody>
          <a:bodyPr wrap="square" lIns="91435" tIns="45716" rIns="91435" bIns="4571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如何实现程序中不同类型的变量或者数据互相传输，不同类型的数据运算的结果数据的类型如何确定？</a:t>
            </a:r>
          </a:p>
        </p:txBody>
      </p:sp>
      <p:sp>
        <p:nvSpPr>
          <p:cNvPr id="40" name="文本框 13">
            <a:extLst>
              <a:ext uri="{FF2B5EF4-FFF2-40B4-BE49-F238E27FC236}">
                <a16:creationId xmlns:a16="http://schemas.microsoft.com/office/drawing/2014/main" id="{26B4E691-AB8A-4369-94BF-0387257E2083}"/>
              </a:ext>
            </a:extLst>
          </p:cNvPr>
          <p:cNvSpPr txBox="1"/>
          <p:nvPr/>
        </p:nvSpPr>
        <p:spPr>
          <a:xfrm>
            <a:off x="3517702" y="2930545"/>
            <a:ext cx="2102163" cy="1553559"/>
          </a:xfrm>
          <a:prstGeom prst="rect">
            <a:avLst/>
          </a:prstGeom>
          <a:noFill/>
        </p:spPr>
        <p:txBody>
          <a:bodyPr wrap="square" lIns="91435" tIns="45716" rIns="91435" bIns="45716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程序中怎么进行数据的基本算术运算、以及一些逻辑运算、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Java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提供了具体哪些运算方式</a:t>
            </a:r>
          </a:p>
        </p:txBody>
      </p:sp>
      <p:sp>
        <p:nvSpPr>
          <p:cNvPr id="19" name="文本占位符 3">
            <a:extLst>
              <a:ext uri="{FF2B5EF4-FFF2-40B4-BE49-F238E27FC236}">
                <a16:creationId xmlns:a16="http://schemas.microsoft.com/office/drawing/2014/main" id="{46C6E6F9-642C-4396-BFE1-C71A02976F12}"/>
              </a:ext>
            </a:extLst>
          </p:cNvPr>
          <p:cNvSpPr txBox="1">
            <a:spLocks/>
          </p:cNvSpPr>
          <p:nvPr/>
        </p:nvSpPr>
        <p:spPr>
          <a:xfrm>
            <a:off x="787079" y="1072893"/>
            <a:ext cx="4761314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关于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语言基础知识同学们需要学会什么？</a:t>
            </a:r>
          </a:p>
        </p:txBody>
      </p:sp>
    </p:spTree>
    <p:extLst>
      <p:ext uri="{BB962C8B-B14F-4D97-AF65-F5344CB8AC3E}">
        <p14:creationId xmlns:p14="http://schemas.microsoft.com/office/powerpoint/2010/main" val="160981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/>
      <p:bldP spid="16" grpId="0"/>
      <p:bldP spid="20" grpId="0" animBg="1"/>
      <p:bldP spid="21" grpId="0"/>
      <p:bldP spid="33" grpId="0"/>
      <p:bldP spid="39" grpId="0"/>
      <p:bldP spid="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64BD281-15AB-444E-9B0B-23B6AA4246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23117" y="778408"/>
            <a:ext cx="6645166" cy="2087175"/>
          </a:xfrm>
        </p:spPr>
        <p:txBody>
          <a:bodyPr>
            <a:noAutofit/>
          </a:bodyPr>
          <a:lstStyle/>
          <a:p>
            <a:pPr lvl="1">
              <a:lnSpc>
                <a:spcPct val="200000"/>
              </a:lnSpc>
            </a:pP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indent="0">
              <a:buNone/>
            </a:pPr>
            <a:r>
              <a:rPr lang="en-US" altLang="zh-CN" dirty="0"/>
              <a:t>3.   </a:t>
            </a:r>
            <a:r>
              <a:rPr lang="zh-CN" altLang="en-US" dirty="0"/>
              <a:t>二进制如何计算成十六进制？</a:t>
            </a:r>
            <a:endParaRPr lang="en-US" altLang="zh-CN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每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位二进制作为一个单元，最小数是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，最大数是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15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0-15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有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16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个数字，依次用：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0~9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 B C D E F 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代表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/>
            <a:endParaRPr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39C3619-2C34-4284-9C80-497602FA79EA}"/>
              </a:ext>
            </a:extLst>
          </p:cNvPr>
          <p:cNvSpPr txBox="1"/>
          <p:nvPr/>
        </p:nvSpPr>
        <p:spPr>
          <a:xfrm>
            <a:off x="5368553" y="4222979"/>
            <a:ext cx="2063186" cy="212532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1B = 8b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KB =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1024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B</a:t>
            </a:r>
            <a:b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MB =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1024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KB</a:t>
            </a:r>
            <a:b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GB =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1024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MB</a:t>
            </a:r>
            <a:b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TB =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1024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GB</a:t>
            </a:r>
            <a:endParaRPr kumimoji="0" lang="zh-CN" altLang="zh-CN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文本占位符 5">
            <a:extLst>
              <a:ext uri="{FF2B5EF4-FFF2-40B4-BE49-F238E27FC236}">
                <a16:creationId xmlns:a16="http://schemas.microsoft.com/office/drawing/2014/main" id="{E53F01AF-A129-43F9-A6BB-7EBC7CFF1677}"/>
              </a:ext>
            </a:extLst>
          </p:cNvPr>
          <p:cNvSpPr txBox="1">
            <a:spLocks/>
          </p:cNvSpPr>
          <p:nvPr/>
        </p:nvSpPr>
        <p:spPr>
          <a:xfrm>
            <a:off x="4551470" y="3606289"/>
            <a:ext cx="5760538" cy="6166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 kern="120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21917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1828755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4.</a:t>
            </a:r>
            <a:r>
              <a:rPr lang="zh-CN" altLang="en-US" dirty="0"/>
              <a:t>  数据大小的单位换算是怎么样的？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38CAE2A-9A5A-4900-BAC9-3EE894C96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3982" y="2734406"/>
            <a:ext cx="2884622" cy="99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4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5283777" y="592282"/>
            <a:ext cx="4873337" cy="3484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变量详解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变量里的数据在计算机中的底层原理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数据类型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38974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数据类型的作用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8E8FC5A-7088-438D-A5E1-516790AAE15F}"/>
              </a:ext>
            </a:extLst>
          </p:cNvPr>
          <p:cNvSpPr txBox="1"/>
          <p:nvPr/>
        </p:nvSpPr>
        <p:spPr>
          <a:xfrm>
            <a:off x="731521" y="1431214"/>
            <a:ext cx="955935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594" indent="-228594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数据类型就是约束变量存储数据的形式。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048EF94-6B05-4E4F-A21D-8F4C2AB15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77" y="2745197"/>
            <a:ext cx="4290286" cy="178966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9A37B42-072E-4962-B0EA-1BDA3C14A65D}"/>
              </a:ext>
            </a:extLst>
          </p:cNvPr>
          <p:cNvSpPr txBox="1"/>
          <p:nvPr/>
        </p:nvSpPr>
        <p:spPr>
          <a:xfrm>
            <a:off x="886077" y="2015365"/>
            <a:ext cx="3099132" cy="307777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数据类型 变量名称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初始值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;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BE7699B-F7BA-4924-B17B-68A9E8AC3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412" y="2183308"/>
            <a:ext cx="3286934" cy="185286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89A4FFC-0EB2-4347-86B1-E896213E1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1640" y="1600491"/>
            <a:ext cx="1977408" cy="298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60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数据类型的分类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8E8FC5A-7088-438D-A5E1-516790AAE15F}"/>
              </a:ext>
            </a:extLst>
          </p:cNvPr>
          <p:cNvSpPr txBox="1"/>
          <p:nvPr/>
        </p:nvSpPr>
        <p:spPr>
          <a:xfrm>
            <a:off x="731519" y="1999349"/>
            <a:ext cx="828849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594" indent="-228594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基本数据类型：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4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大类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8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种。</a:t>
            </a:r>
          </a:p>
        </p:txBody>
      </p:sp>
      <p:graphicFrame>
        <p:nvGraphicFramePr>
          <p:cNvPr id="36" name="表格 8">
            <a:extLst>
              <a:ext uri="{FF2B5EF4-FFF2-40B4-BE49-F238E27FC236}">
                <a16:creationId xmlns:a16="http://schemas.microsoft.com/office/drawing/2014/main" id="{ECE12BEE-3FAB-4E06-9AD4-ABF62EC28EDB}"/>
              </a:ext>
            </a:extLst>
          </p:cNvPr>
          <p:cNvGraphicFramePr>
            <a:graphicFrameLocks noGrp="1"/>
          </p:cNvGraphicFramePr>
          <p:nvPr/>
        </p:nvGraphicFramePr>
        <p:xfrm>
          <a:off x="856021" y="2496247"/>
          <a:ext cx="10349253" cy="35509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4488">
                  <a:extLst>
                    <a:ext uri="{9D8B030D-6E8A-4147-A177-3AD203B41FA5}">
                      <a16:colId xmlns:a16="http://schemas.microsoft.com/office/drawing/2014/main" val="3119382273"/>
                    </a:ext>
                  </a:extLst>
                </a:gridCol>
                <a:gridCol w="1639243">
                  <a:extLst>
                    <a:ext uri="{9D8B030D-6E8A-4147-A177-3AD203B41FA5}">
                      <a16:colId xmlns:a16="http://schemas.microsoft.com/office/drawing/2014/main" val="1940743477"/>
                    </a:ext>
                  </a:extLst>
                </a:gridCol>
                <a:gridCol w="4776951">
                  <a:extLst>
                    <a:ext uri="{9D8B030D-6E8A-4147-A177-3AD203B41FA5}">
                      <a16:colId xmlns:a16="http://schemas.microsoft.com/office/drawing/2014/main" val="3832728384"/>
                    </a:ext>
                  </a:extLst>
                </a:gridCol>
                <a:gridCol w="2108571">
                  <a:extLst>
                    <a:ext uri="{9D8B030D-6E8A-4147-A177-3AD203B41FA5}">
                      <a16:colId xmlns:a16="http://schemas.microsoft.com/office/drawing/2014/main" val="865139352"/>
                    </a:ext>
                  </a:extLst>
                </a:gridCol>
              </a:tblGrid>
              <a:tr h="5840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数据类型</a:t>
                      </a:r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zh-CN" altLang="en-US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ea typeface="Alibaba PuHuiTi R" pitchFamily="18" charset="-122"/>
                        </a:rPr>
                        <a:t>关键字</a:t>
                      </a:r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9170" rtl="0" eaLnBrk="1" latinLnBrk="0" hangingPunct="1"/>
                      <a:r>
                        <a:rPr kumimoji="0" lang="zh-CN" altLang="en-US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+mn-lt"/>
                          <a:ea typeface="Alibaba PuHuiTi R" pitchFamily="18" charset="-122"/>
                          <a:cs typeface="+mn-cs"/>
                        </a:rPr>
                        <a:t>取值范围</a:t>
                      </a:r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9170" rtl="0" eaLnBrk="1" latinLnBrk="0" hangingPunct="1"/>
                      <a:r>
                        <a:rPr kumimoji="0" lang="zh-CN" altLang="en-US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+mn-lt"/>
                          <a:ea typeface="Alibaba PuHuiTi R" pitchFamily="18" charset="-122"/>
                          <a:cs typeface="+mn-cs"/>
                        </a:rPr>
                        <a:t>内存占用（字节数）</a:t>
                      </a:r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6035316"/>
                  </a:ext>
                </a:extLst>
              </a:tr>
              <a:tr h="356308"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整数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byte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-128~127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89" marR="121889" marT="60996" marB="60996" anchor="ctr" horzOverflow="overflow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黑体" panose="02010609060101010101" pitchFamily="49" charset="-122"/>
                        </a:rPr>
                        <a:t>1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黑体" panose="02010609060101010101" pitchFamily="49" charset="-122"/>
                      </a:endParaRPr>
                    </a:p>
                  </a:txBody>
                  <a:tcPr marL="121887" marR="121887" marT="60996" marB="60996" anchor="ctr" horzOverflow="overflow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048138"/>
                  </a:ext>
                </a:extLst>
              </a:tr>
              <a:tr h="356308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short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-32768~32767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89" marR="121889" marT="60996" marB="60996" anchor="ctr" horzOverflow="overflow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黑体" panose="02010609060101010101" pitchFamily="49" charset="-122"/>
                        </a:rPr>
                        <a:t>2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黑体" panose="02010609060101010101" pitchFamily="49" charset="-122"/>
                      </a:endParaRPr>
                    </a:p>
                  </a:txBody>
                  <a:tcPr marL="121887" marR="121887" marT="60996" marB="60996" anchor="ctr" horzOverflow="overflow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682084"/>
                  </a:ext>
                </a:extLst>
              </a:tr>
              <a:tr h="356308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int(</a:t>
                      </a:r>
                      <a:r>
                        <a:rPr kumimoji="0" lang="zh-CN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默认</a:t>
                      </a: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-2147483648~2147483647 </a:t>
                      </a:r>
                      <a:r>
                        <a:rPr kumimoji="0" lang="en-US" altLang="zh-CN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(10</a:t>
                      </a:r>
                      <a:r>
                        <a:rPr kumimoji="0" lang="zh-CN" altLang="en-US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位数</a:t>
                      </a:r>
                      <a:r>
                        <a:rPr kumimoji="0" lang="en-US" altLang="zh-CN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</a:t>
                      </a:r>
                      <a:endParaRPr kumimoji="0" lang="zh-CN" altLang="en-US" sz="13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89" marR="121889" marT="60996" marB="60996" anchor="ctr" horzOverflow="overflow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黑体" panose="02010609060101010101" pitchFamily="49" charset="-122"/>
                        </a:rPr>
                        <a:t>4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黑体" panose="02010609060101010101" pitchFamily="49" charset="-122"/>
                      </a:endParaRPr>
                    </a:p>
                  </a:txBody>
                  <a:tcPr marL="121887" marR="121887" marT="60996" marB="60996" anchor="ctr" horzOverflow="overflow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103763"/>
                  </a:ext>
                </a:extLst>
              </a:tr>
              <a:tr h="472831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long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algn="l"/>
                      <a:r>
                        <a:rPr kumimoji="0" lang="en-US" altLang="zh-CN" sz="13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-9223372036854775808 ~ 9223372036854775807 </a:t>
                      </a:r>
                      <a:r>
                        <a:rPr kumimoji="0" lang="en-US" altLang="zh-CN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(19</a:t>
                      </a:r>
                      <a:r>
                        <a:rPr kumimoji="0" lang="zh-CN" altLang="en-US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位数</a:t>
                      </a:r>
                      <a:r>
                        <a:rPr kumimoji="0" lang="en-US" altLang="zh-CN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</a:t>
                      </a:r>
                    </a:p>
                  </a:txBody>
                  <a:tcPr marL="121889" marR="121889" marT="60996" marB="60996" anchor="ctr" horzOverflow="overflow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黑体" panose="02010609060101010101" pitchFamily="49" charset="-122"/>
                        </a:rPr>
                        <a:t>8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黑体" panose="02010609060101010101" pitchFamily="49" charset="-122"/>
                      </a:endParaRPr>
                    </a:p>
                  </a:txBody>
                  <a:tcPr marL="121887" marR="121887" marT="60996" marB="60996" anchor="ctr" horzOverflow="overflow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71011"/>
                  </a:ext>
                </a:extLst>
              </a:tr>
              <a:tr h="356308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浮点数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float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5" marR="121875" marT="60980" marB="60980" anchor="ctr" horzOverflow="overflow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1.401298e-45</a:t>
                      </a:r>
                      <a:r>
                        <a:rPr kumimoji="0" lang="zh-CN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到</a:t>
                      </a: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3.402823e+38 </a:t>
                      </a:r>
                    </a:p>
                  </a:txBody>
                  <a:tcPr marL="121889" marR="121889" marT="60996" marB="60996" anchor="ctr" horzOverflow="overflow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黑体" panose="02010609060101010101" pitchFamily="49" charset="-122"/>
                        </a:rPr>
                        <a:t>4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黑体" panose="02010609060101010101" pitchFamily="49" charset="-122"/>
                      </a:endParaRPr>
                    </a:p>
                  </a:txBody>
                  <a:tcPr marL="121887" marR="121887" marT="60996" marB="60996" anchor="ctr" horzOverflow="overflow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923242"/>
                  </a:ext>
                </a:extLst>
              </a:tr>
              <a:tr h="356308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altLang="zh-CN" sz="13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double</a:t>
                      </a:r>
                      <a:r>
                        <a:rPr kumimoji="0" lang="zh-CN" altLang="en-US" sz="13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（默认）</a:t>
                      </a:r>
                    </a:p>
                  </a:txBody>
                  <a:tcPr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4.9000000e-324 </a:t>
                      </a:r>
                      <a:r>
                        <a:rPr kumimoji="0" lang="zh-CN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到</a:t>
                      </a: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1.797693e+308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89" marR="121889" marT="60996" marB="60996" anchor="ctr" horzOverflow="overflow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黑体" panose="02010609060101010101" pitchFamily="49" charset="-122"/>
                        </a:rPr>
                        <a:t>8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黑体" panose="02010609060101010101" pitchFamily="49" charset="-122"/>
                      </a:endParaRPr>
                    </a:p>
                  </a:txBody>
                  <a:tcPr marL="121887" marR="121887" marT="60996" marB="60996" anchor="ctr" horzOverflow="overflow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64654"/>
                  </a:ext>
                </a:extLst>
              </a:tr>
              <a:tr h="3563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字符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altLang="zh-CN" sz="13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char</a:t>
                      </a:r>
                      <a:endParaRPr kumimoji="0" lang="zh-CN" altLang="en-US" sz="13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0-65535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89" marR="121889" marT="60996" marB="60996" anchor="ctr" horzOverflow="overflow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黑体" panose="02010609060101010101" pitchFamily="49" charset="-122"/>
                        </a:rPr>
                        <a:t>2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黑体" panose="02010609060101010101" pitchFamily="49" charset="-122"/>
                      </a:endParaRPr>
                    </a:p>
                  </a:txBody>
                  <a:tcPr marL="121887" marR="121887" marT="60996" marB="60996" anchor="ctr" horzOverflow="overflow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258194"/>
                  </a:ext>
                </a:extLst>
              </a:tr>
              <a:tr h="3563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布尔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altLang="zh-CN" sz="1300" b="0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boolean</a:t>
                      </a:r>
                      <a:endParaRPr kumimoji="0" lang="zh-CN" altLang="en-US" sz="13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</a:t>
                      </a: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89" marR="121889" marT="60996" marB="60996" anchor="ctr" horzOverflow="overflow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黑体" panose="02010609060101010101" pitchFamily="49" charset="-122"/>
                        </a:rPr>
                        <a:t>1</a:t>
                      </a:r>
                      <a:endParaRPr kumimoji="0" lang="zh-CN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黑体" panose="02010609060101010101" pitchFamily="49" charset="-122"/>
                      </a:endParaRPr>
                    </a:p>
                  </a:txBody>
                  <a:tcPr marL="121887" marR="121887" marT="60996" marB="60996" anchor="ctr" horzOverflow="overflow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506653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2513B151-958C-4BF8-93D7-711E88613F95}"/>
              </a:ext>
            </a:extLst>
          </p:cNvPr>
          <p:cNvSpPr txBox="1"/>
          <p:nvPr/>
        </p:nvSpPr>
        <p:spPr>
          <a:xfrm>
            <a:off x="718118" y="1502451"/>
            <a:ext cx="74957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594" indent="-228594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引用数据类型（除基本数据类型之外的，如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String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其他的后面学习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3941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7A685B-F94D-194F-BA07-9413F6ABF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49289" y="1415648"/>
            <a:ext cx="7065416" cy="4511040"/>
          </a:xfrm>
        </p:spPr>
        <p:txBody>
          <a:bodyPr/>
          <a:lstStyle/>
          <a:p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数据类型分为几种</a:t>
            </a:r>
            <a:r>
              <a:rPr lang="zh-CN" altLang="en-US" sz="1600" dirty="0"/>
              <a:t>？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引用数据类型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:String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基本数据类型：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4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大类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8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种。</a:t>
            </a: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byte short </a:t>
            </a:r>
            <a:r>
              <a:rPr lang="en-US" altLang="zh-CN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（默认）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long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整型</a:t>
            </a: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float </a:t>
            </a:r>
            <a:r>
              <a:rPr lang="en-US" altLang="zh-CN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double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（默认）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浮点型</a:t>
            </a: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char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字符型</a:t>
            </a: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400" dirty="0" err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boolean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布尔型</a:t>
            </a: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600" dirty="0"/>
              <a:t>随便写的整数、小数字面值默认什么类型？</a:t>
            </a:r>
            <a:endParaRPr lang="en-US" altLang="zh-CN" sz="1600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23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，默认是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,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加上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L/l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就是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long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类型的数据了。</a:t>
            </a: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23.8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，默认是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double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类型，加上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F/f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就是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float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类型了。</a:t>
            </a: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504920" lvl="2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9BDEB07-9BCA-4130-9D72-B5B8146020EC}"/>
              </a:ext>
            </a:extLst>
          </p:cNvPr>
          <p:cNvSpPr txBox="1">
            <a:spLocks/>
          </p:cNvSpPr>
          <p:nvPr/>
        </p:nvSpPr>
        <p:spPr>
          <a:xfrm>
            <a:off x="627753" y="244189"/>
            <a:ext cx="8771021" cy="51719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5pPr>
            <a:lvl6pPr marL="609585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6pPr>
            <a:lvl7pPr marL="121917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7pPr>
            <a:lvl8pPr marL="1828754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8pPr>
            <a:lvl9pPr marL="2438339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9pPr>
          </a:lstStyle>
          <a:p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Alibaba PuHuiTi B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7861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4956306" y="1057752"/>
            <a:ext cx="6096000" cy="341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变量详解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自动类型转换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表达式的自动类型转换</a:t>
            </a:r>
            <a:endParaRPr kumimoji="1"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强制类型转换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0273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9">
            <a:extLst>
              <a:ext uri="{FF2B5EF4-FFF2-40B4-BE49-F238E27FC236}">
                <a16:creationId xmlns:a16="http://schemas.microsoft.com/office/drawing/2014/main" id="{15477E02-DA5B-428A-9BCF-4DFD01F2E7CC}"/>
              </a:ext>
            </a:extLst>
          </p:cNvPr>
          <p:cNvSpPr txBox="1"/>
          <p:nvPr/>
        </p:nvSpPr>
        <p:spPr>
          <a:xfrm>
            <a:off x="718375" y="1791051"/>
            <a:ext cx="55739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594" indent="-228594">
              <a:buFont typeface="Wingdings" panose="05000000000000000000" pitchFamily="2" charset="2"/>
              <a:buChar char="l"/>
              <a:defRPr/>
            </a:pPr>
            <a:r>
              <a:rPr lang="zh-CN" alt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类型范围小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的变量，可以</a:t>
            </a:r>
            <a:r>
              <a:rPr lang="zh-CN" alt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直接赋值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给</a:t>
            </a:r>
            <a:r>
              <a:rPr lang="zh-CN" alt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类型范围大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的变量。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C61F92-1746-438A-8BC0-0288F56F3F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548" y="2943158"/>
            <a:ext cx="2963332" cy="1323439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byte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12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b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b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ea typeface="JetBrains Mono"/>
              </a:rPr>
              <a:t>//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  <a:ea typeface="JetBrains Mono"/>
              </a:rPr>
              <a:t>12</a:t>
            </a:r>
            <a:endParaRPr kumimoji="0" lang="zh-CN" altLang="zh-CN" sz="2400" b="0" i="0" u="none" strike="noStrike" cap="none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3" name="文本占位符 3">
            <a:extLst>
              <a:ext uri="{FF2B5EF4-FFF2-40B4-BE49-F238E27FC236}">
                <a16:creationId xmlns:a16="http://schemas.microsoft.com/office/drawing/2014/main" id="{DB50771B-61E0-400B-A7E5-58BA020006A2}"/>
              </a:ext>
            </a:extLst>
          </p:cNvPr>
          <p:cNvSpPr txBox="1">
            <a:spLocks/>
          </p:cNvSpPr>
          <p:nvPr/>
        </p:nvSpPr>
        <p:spPr>
          <a:xfrm>
            <a:off x="718374" y="1198566"/>
            <a:ext cx="6088506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什么是自动类型转换，为什么要学习自动类型转换？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642BA7B-FE2E-4EC7-A793-EEC8B24F69CC}"/>
              </a:ext>
            </a:extLst>
          </p:cNvPr>
          <p:cNvSpPr/>
          <p:nvPr/>
        </p:nvSpPr>
        <p:spPr>
          <a:xfrm>
            <a:off x="4843143" y="2936799"/>
            <a:ext cx="1197056" cy="350875"/>
          </a:xfrm>
          <a:prstGeom prst="rect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8C94330-2CF5-4CAF-A0B5-E8144337B97C}"/>
              </a:ext>
            </a:extLst>
          </p:cNvPr>
          <p:cNvSpPr txBox="1"/>
          <p:nvPr/>
        </p:nvSpPr>
        <p:spPr>
          <a:xfrm>
            <a:off x="4848055" y="2936799"/>
            <a:ext cx="12582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B0F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0001100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ECA0F5D-667F-4621-80BE-F92A93403133}"/>
              </a:ext>
            </a:extLst>
          </p:cNvPr>
          <p:cNvSpPr/>
          <p:nvPr/>
        </p:nvSpPr>
        <p:spPr>
          <a:xfrm>
            <a:off x="4837723" y="3465992"/>
            <a:ext cx="4706650" cy="340799"/>
          </a:xfrm>
          <a:prstGeom prst="rect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87260EB-3732-49C4-A15C-F91D16852565}"/>
              </a:ext>
            </a:extLst>
          </p:cNvPr>
          <p:cNvSpPr txBox="1"/>
          <p:nvPr/>
        </p:nvSpPr>
        <p:spPr>
          <a:xfrm>
            <a:off x="8379164" y="3474260"/>
            <a:ext cx="12248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B0F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0001100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2EFD86A-6CD4-48F5-99C6-CA85DAD9F00A}"/>
              </a:ext>
            </a:extLst>
          </p:cNvPr>
          <p:cNvSpPr txBox="1"/>
          <p:nvPr/>
        </p:nvSpPr>
        <p:spPr>
          <a:xfrm>
            <a:off x="695121" y="2546047"/>
            <a:ext cx="29633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自动类型转换的底层原理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B09C54F-736E-4EBF-B8B7-CCF4CAD77A00}"/>
              </a:ext>
            </a:extLst>
          </p:cNvPr>
          <p:cNvSpPr txBox="1"/>
          <p:nvPr/>
        </p:nvSpPr>
        <p:spPr>
          <a:xfrm>
            <a:off x="777400" y="5328903"/>
            <a:ext cx="7416800" cy="830997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yte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Wingdings" panose="05000000000000000000" pitchFamily="2" charset="2"/>
              </a:rPr>
              <a:t>    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short      int     long     float     double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           </a:t>
            </a:r>
          </a:p>
          <a:p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     char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B059348B-D997-4A49-A3F7-C4DDC2659420}"/>
              </a:ext>
            </a:extLst>
          </p:cNvPr>
          <p:cNvCxnSpPr>
            <a:cxnSpLocks/>
          </p:cNvCxnSpPr>
          <p:nvPr/>
        </p:nvCxnSpPr>
        <p:spPr>
          <a:xfrm>
            <a:off x="1446266" y="5521020"/>
            <a:ext cx="4487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5583A217-4E92-41C4-86A0-03F1166AB708}"/>
              </a:ext>
            </a:extLst>
          </p:cNvPr>
          <p:cNvCxnSpPr>
            <a:cxnSpLocks/>
          </p:cNvCxnSpPr>
          <p:nvPr/>
        </p:nvCxnSpPr>
        <p:spPr>
          <a:xfrm>
            <a:off x="2614666" y="5521020"/>
            <a:ext cx="4487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3622648A-453C-4CEA-8298-34388FAACA75}"/>
              </a:ext>
            </a:extLst>
          </p:cNvPr>
          <p:cNvCxnSpPr>
            <a:cxnSpLocks/>
          </p:cNvCxnSpPr>
          <p:nvPr/>
        </p:nvCxnSpPr>
        <p:spPr>
          <a:xfrm>
            <a:off x="3597519" y="5521020"/>
            <a:ext cx="4487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D0BD8601-F561-4CCF-B68E-30E874861BA2}"/>
              </a:ext>
            </a:extLst>
          </p:cNvPr>
          <p:cNvCxnSpPr>
            <a:cxnSpLocks/>
          </p:cNvCxnSpPr>
          <p:nvPr/>
        </p:nvCxnSpPr>
        <p:spPr>
          <a:xfrm>
            <a:off x="4623689" y="5521020"/>
            <a:ext cx="4487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A9E3B669-C30A-4E49-92F1-CB0C35DC103C}"/>
              </a:ext>
            </a:extLst>
          </p:cNvPr>
          <p:cNvCxnSpPr>
            <a:cxnSpLocks/>
          </p:cNvCxnSpPr>
          <p:nvPr/>
        </p:nvCxnSpPr>
        <p:spPr>
          <a:xfrm>
            <a:off x="5721932" y="5521020"/>
            <a:ext cx="4487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85A29BD8-3511-414C-83B4-64494C9C56DD}"/>
              </a:ext>
            </a:extLst>
          </p:cNvPr>
          <p:cNvCxnSpPr>
            <a:cxnSpLocks/>
          </p:cNvCxnSpPr>
          <p:nvPr/>
        </p:nvCxnSpPr>
        <p:spPr>
          <a:xfrm flipV="1">
            <a:off x="2614666" y="5655728"/>
            <a:ext cx="677333" cy="28118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5AFA59B2-60F7-4724-9FAF-349590C8C658}"/>
              </a:ext>
            </a:extLst>
          </p:cNvPr>
          <p:cNvSpPr txBox="1"/>
          <p:nvPr/>
        </p:nvSpPr>
        <p:spPr>
          <a:xfrm>
            <a:off x="718374" y="48735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自动类型转换的其他形式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02D0459-E402-4DC9-9DEB-85B581A53735}"/>
              </a:ext>
            </a:extLst>
          </p:cNvPr>
          <p:cNvSpPr txBox="1"/>
          <p:nvPr/>
        </p:nvSpPr>
        <p:spPr>
          <a:xfrm>
            <a:off x="5994651" y="3031991"/>
            <a:ext cx="100068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(8</a:t>
            </a:r>
            <a:r>
              <a:rPr lang="zh-CN" altLang="en-US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</a:t>
            </a:r>
            <a:r>
              <a:rPr lang="en-US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r>
              <a:rPr lang="zh-CN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endParaRPr lang="zh-CN" altLang="en-US" sz="1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43BF323-DEE3-43E5-A79D-F8D70892FA3D}"/>
              </a:ext>
            </a:extLst>
          </p:cNvPr>
          <p:cNvSpPr txBox="1"/>
          <p:nvPr/>
        </p:nvSpPr>
        <p:spPr>
          <a:xfrm>
            <a:off x="9540466" y="3545181"/>
            <a:ext cx="100068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(32</a:t>
            </a:r>
            <a:r>
              <a:rPr lang="zh-CN" altLang="en-US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</a:t>
            </a:r>
            <a:r>
              <a:rPr lang="en-US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r>
              <a:rPr lang="zh-CN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endParaRPr lang="zh-CN" altLang="en-US" sz="1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BD4981A-32FB-43F2-A1FB-2A37126AD9E6}"/>
              </a:ext>
            </a:extLst>
          </p:cNvPr>
          <p:cNvSpPr txBox="1"/>
          <p:nvPr/>
        </p:nvSpPr>
        <p:spPr>
          <a:xfrm>
            <a:off x="4527771" y="2949284"/>
            <a:ext cx="3312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A846DD0-1FF5-4B06-B118-AB179231B9EC}"/>
              </a:ext>
            </a:extLst>
          </p:cNvPr>
          <p:cNvSpPr txBox="1"/>
          <p:nvPr/>
        </p:nvSpPr>
        <p:spPr>
          <a:xfrm>
            <a:off x="4509145" y="3465992"/>
            <a:ext cx="3312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b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833BD52-E995-42AD-8673-84FD25D5C11F}"/>
              </a:ext>
            </a:extLst>
          </p:cNvPr>
          <p:cNvSpPr txBox="1"/>
          <p:nvPr/>
        </p:nvSpPr>
        <p:spPr>
          <a:xfrm>
            <a:off x="4924694" y="3460065"/>
            <a:ext cx="3508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B0F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00000000 00000000 00000000 </a:t>
            </a:r>
            <a:endParaRPr lang="zh-CN" altLang="en-US" dirty="0">
              <a:solidFill>
                <a:srgbClr val="00B0F0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4637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animBg="1"/>
      <p:bldP spid="33" grpId="0" animBg="1"/>
      <p:bldP spid="34" grpId="0"/>
      <p:bldP spid="35" grpId="0" animBg="1"/>
      <p:bldP spid="36" grpId="0"/>
      <p:bldP spid="37" grpId="0"/>
      <p:bldP spid="38" grpId="0" animBg="1"/>
      <p:bldP spid="59" grpId="0"/>
      <p:bldP spid="31" grpId="0"/>
      <p:bldP spid="46" grpId="0"/>
      <p:bldP spid="47" grpId="0"/>
      <p:bldP spid="48" grpId="0"/>
      <p:bldP spid="4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98124" y="1489841"/>
            <a:ext cx="7312572" cy="3206818"/>
          </a:xfrm>
        </p:spPr>
        <p:txBody>
          <a:bodyPr/>
          <a:lstStyle/>
          <a:p>
            <a:r>
              <a:rPr kumimoji="1" lang="zh-CN" altLang="en-US" dirty="0">
                <a:latin typeface="Consolas" panose="020B0609020204030204" pitchFamily="49" charset="0"/>
              </a:rPr>
              <a:t>为什么要进行类型转换？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存在不同类型的变量赋值给其他类型的变量</a:t>
            </a:r>
            <a:endParaRPr kumimoji="1" lang="en-US" altLang="zh-CN" sz="15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kumimoji="1" lang="zh-CN" altLang="en-US" dirty="0">
                <a:latin typeface="Consolas" panose="020B0609020204030204" pitchFamily="49" charset="0"/>
              </a:rPr>
              <a:t>自动类型转换是什么样的？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类型范围小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的变量，可以</a:t>
            </a:r>
            <a:r>
              <a:rPr lang="zh-CN" alt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直接赋值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给</a:t>
            </a:r>
            <a:r>
              <a:rPr lang="zh-CN" alt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类型范围大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的变量。</a:t>
            </a:r>
            <a:endParaRPr kumimoji="1"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1737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4956306" y="1057752"/>
            <a:ext cx="6096000" cy="4526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变量详解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自动类型转换</a:t>
            </a:r>
            <a:endParaRPr kumimoji="1"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表达式的自动类型转换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强制类型转换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案例知识：键盘录入技术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609585" lvl="1">
              <a:lnSpc>
                <a:spcPct val="200000"/>
              </a:lnSpc>
            </a:pP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87286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9">
            <a:extLst>
              <a:ext uri="{FF2B5EF4-FFF2-40B4-BE49-F238E27FC236}">
                <a16:creationId xmlns:a16="http://schemas.microsoft.com/office/drawing/2014/main" id="{75426E87-F13F-45D4-B405-C8A041BCC39A}"/>
              </a:ext>
            </a:extLst>
          </p:cNvPr>
          <p:cNvSpPr txBox="1"/>
          <p:nvPr/>
        </p:nvSpPr>
        <p:spPr>
          <a:xfrm>
            <a:off x="710880" y="1805776"/>
            <a:ext cx="9711587" cy="425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4" indent="-2857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在表达式中，小范围类型的变量会自动转换成当前较大范围的类型再运算。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4EC378C-038D-4176-A71A-E0229BD009B3}"/>
              </a:ext>
            </a:extLst>
          </p:cNvPr>
          <p:cNvSpPr txBox="1"/>
          <p:nvPr/>
        </p:nvSpPr>
        <p:spPr>
          <a:xfrm>
            <a:off x="710880" y="3006778"/>
            <a:ext cx="8097058" cy="15647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注意事项：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表达式的最终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结果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类型由表达式中的</a:t>
            </a:r>
            <a:r>
              <a:rPr lang="zh-CN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最高类型决定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rgbClr val="C00000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在表达式中，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byte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short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char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是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直接转换成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类型参与运算的。 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D961DCD-287F-4142-AF00-71F45A6BE537}"/>
              </a:ext>
            </a:extLst>
          </p:cNvPr>
          <p:cNvSpPr txBox="1"/>
          <p:nvPr/>
        </p:nvSpPr>
        <p:spPr>
          <a:xfrm>
            <a:off x="905448" y="2368895"/>
            <a:ext cx="6722368" cy="33855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yte 、short、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char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     long     float     double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A82FB8C3-1B5B-4073-9848-395A911C5424}"/>
              </a:ext>
            </a:extLst>
          </p:cNvPr>
          <p:cNvCxnSpPr>
            <a:cxnSpLocks/>
          </p:cNvCxnSpPr>
          <p:nvPr/>
        </p:nvCxnSpPr>
        <p:spPr>
          <a:xfrm>
            <a:off x="2992806" y="2561012"/>
            <a:ext cx="4487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849565C-D359-4FD6-987C-41F109CB1BFC}"/>
              </a:ext>
            </a:extLst>
          </p:cNvPr>
          <p:cNvCxnSpPr>
            <a:cxnSpLocks/>
          </p:cNvCxnSpPr>
          <p:nvPr/>
        </p:nvCxnSpPr>
        <p:spPr>
          <a:xfrm>
            <a:off x="3967192" y="2551524"/>
            <a:ext cx="4487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93D7F1E-949A-4078-BED1-B5685C3A3BF9}"/>
              </a:ext>
            </a:extLst>
          </p:cNvPr>
          <p:cNvCxnSpPr>
            <a:cxnSpLocks/>
          </p:cNvCxnSpPr>
          <p:nvPr/>
        </p:nvCxnSpPr>
        <p:spPr>
          <a:xfrm>
            <a:off x="4951029" y="2561012"/>
            <a:ext cx="4487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48879F82-84E1-4EC8-AF6F-FB5088F04DE3}"/>
              </a:ext>
            </a:extLst>
          </p:cNvPr>
          <p:cNvCxnSpPr>
            <a:cxnSpLocks/>
          </p:cNvCxnSpPr>
          <p:nvPr/>
        </p:nvCxnSpPr>
        <p:spPr>
          <a:xfrm>
            <a:off x="6049272" y="2551524"/>
            <a:ext cx="4487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占位符 3">
            <a:extLst>
              <a:ext uri="{FF2B5EF4-FFF2-40B4-BE49-F238E27FC236}">
                <a16:creationId xmlns:a16="http://schemas.microsoft.com/office/drawing/2014/main" id="{FEAEF2FA-805F-4AF3-98DE-B4910FA108D5}"/>
              </a:ext>
            </a:extLst>
          </p:cNvPr>
          <p:cNvSpPr txBox="1">
            <a:spLocks/>
          </p:cNvSpPr>
          <p:nvPr/>
        </p:nvSpPr>
        <p:spPr>
          <a:xfrm>
            <a:off x="710880" y="1330053"/>
            <a:ext cx="2582653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表达式的自动类型转换</a:t>
            </a:r>
          </a:p>
        </p:txBody>
      </p:sp>
    </p:spTree>
    <p:extLst>
      <p:ext uri="{BB962C8B-B14F-4D97-AF65-F5344CB8AC3E}">
        <p14:creationId xmlns:p14="http://schemas.microsoft.com/office/powerpoint/2010/main" val="2936527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5366904" y="519546"/>
            <a:ext cx="4873337" cy="3484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变量详解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变量里的数据在计算机中的底层原理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数据类型</a:t>
            </a:r>
            <a:endParaRPr kumimoji="1"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19124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29668" y="1084254"/>
            <a:ext cx="7662332" cy="4511040"/>
          </a:xfrm>
        </p:spPr>
        <p:txBody>
          <a:bodyPr/>
          <a:lstStyle/>
          <a:p>
            <a:r>
              <a:rPr kumimoji="1" lang="zh-CN" altLang="en-US" dirty="0">
                <a:latin typeface="Consolas" panose="020B0609020204030204" pitchFamily="49" charset="0"/>
              </a:rPr>
              <a:t>表达式的自动类型转换是什么样的？</a:t>
            </a:r>
            <a:endParaRPr kumimoji="1"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小范围的类型会自动转换成大范围的类型运算。</a:t>
            </a:r>
          </a:p>
          <a:p>
            <a:r>
              <a:rPr kumimoji="1" lang="zh-CN" altLang="en-US" dirty="0">
                <a:latin typeface="Consolas" panose="020B0609020204030204" pitchFamily="49" charset="0"/>
              </a:rPr>
              <a:t>表达式的最终结果类型是由谁决定的？</a:t>
            </a:r>
            <a:endParaRPr kumimoji="1"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最终类型由表达式中的最高类型决定。</a:t>
            </a:r>
          </a:p>
          <a:p>
            <a:r>
              <a:rPr kumimoji="1" lang="zh-CN" altLang="en-US" dirty="0">
                <a:latin typeface="Consolas" panose="020B0609020204030204" pitchFamily="49" charset="0"/>
              </a:rPr>
              <a:t>表达式的有哪些类型转换是需要注意的？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byte short char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是直接转换成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类型参与运算的。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0767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5168577" y="1188380"/>
            <a:ext cx="6096000" cy="4729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变量详解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自动类型转换</a:t>
            </a:r>
            <a:endParaRPr kumimoji="1"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表达式的自动类型转换</a:t>
            </a:r>
            <a:endParaRPr kumimoji="1"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强制类型转换</a:t>
            </a:r>
            <a:endParaRPr kumimoji="1" lang="en-US" altLang="zh-CN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案例知识：键盘录入技术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609585" lvl="1">
              <a:lnSpc>
                <a:spcPct val="200000"/>
              </a:lnSpc>
            </a:pP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3379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1200" y="935086"/>
            <a:ext cx="1803169" cy="517190"/>
          </a:xfrm>
        </p:spPr>
        <p:txBody>
          <a:bodyPr/>
          <a:lstStyle/>
          <a:p>
            <a:r>
              <a:rPr kumimoji="1" lang="zh-CN" altLang="en-US" dirty="0"/>
              <a:t>场景</a:t>
            </a:r>
          </a:p>
        </p:txBody>
      </p:sp>
      <p:sp>
        <p:nvSpPr>
          <p:cNvPr id="30" name="TextBox 9">
            <a:extLst>
              <a:ext uri="{FF2B5EF4-FFF2-40B4-BE49-F238E27FC236}">
                <a16:creationId xmlns:a16="http://schemas.microsoft.com/office/drawing/2014/main" id="{75426E87-F13F-45D4-B405-C8A041BCC39A}"/>
              </a:ext>
            </a:extLst>
          </p:cNvPr>
          <p:cNvSpPr txBox="1"/>
          <p:nvPr/>
        </p:nvSpPr>
        <p:spPr>
          <a:xfrm>
            <a:off x="721200" y="3105205"/>
            <a:ext cx="87607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594" indent="-228594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类型范围大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的数据或者变量，不能直接</a:t>
            </a:r>
            <a:r>
              <a:rPr lang="zh-CN" alt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给</a:t>
            </a:r>
            <a:r>
              <a:rPr lang="zh-CN" altLang="en-US" sz="16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类型范围小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的变量，会报错。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C5ECDD5-A627-47FF-850C-1E7CE4E9D4DC}"/>
              </a:ext>
            </a:extLst>
          </p:cNvPr>
          <p:cNvSpPr txBox="1"/>
          <p:nvPr/>
        </p:nvSpPr>
        <p:spPr>
          <a:xfrm>
            <a:off x="5418487" y="1530169"/>
            <a:ext cx="3884247" cy="78784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20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byte 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b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 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30F1E5-B7F2-4915-AB5F-200B05E7F532}"/>
              </a:ext>
            </a:extLst>
          </p:cNvPr>
          <p:cNvSpPr txBox="1"/>
          <p:nvPr/>
        </p:nvSpPr>
        <p:spPr>
          <a:xfrm>
            <a:off x="721200" y="1514859"/>
            <a:ext cx="3884247" cy="790601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功能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lang="en-US" altLang="zh-CN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();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lang="zh-CN" altLang="en-US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功能</a:t>
            </a:r>
            <a:r>
              <a:rPr lang="en-US" altLang="zh-CN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2(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byte</a:t>
            </a:r>
            <a:r>
              <a:rPr lang="en-US" altLang="zh-CN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b)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 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6" name="文本占位符 3">
            <a:extLst>
              <a:ext uri="{FF2B5EF4-FFF2-40B4-BE49-F238E27FC236}">
                <a16:creationId xmlns:a16="http://schemas.microsoft.com/office/drawing/2014/main" id="{BE910F79-8E29-4874-8437-44D748947600}"/>
              </a:ext>
            </a:extLst>
          </p:cNvPr>
          <p:cNvSpPr txBox="1">
            <a:spLocks/>
          </p:cNvSpPr>
          <p:nvPr/>
        </p:nvSpPr>
        <p:spPr>
          <a:xfrm>
            <a:off x="721200" y="2634313"/>
            <a:ext cx="180316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问题</a:t>
            </a:r>
          </a:p>
        </p:txBody>
      </p:sp>
      <p:sp>
        <p:nvSpPr>
          <p:cNvPr id="18" name="文本占位符 3">
            <a:extLst>
              <a:ext uri="{FF2B5EF4-FFF2-40B4-BE49-F238E27FC236}">
                <a16:creationId xmlns:a16="http://schemas.microsoft.com/office/drawing/2014/main" id="{2ECBCCA5-56BC-4B09-AAA4-C772F958F018}"/>
              </a:ext>
            </a:extLst>
          </p:cNvPr>
          <p:cNvSpPr txBox="1">
            <a:spLocks/>
          </p:cNvSpPr>
          <p:nvPr/>
        </p:nvSpPr>
        <p:spPr>
          <a:xfrm>
            <a:off x="721200" y="3947347"/>
            <a:ext cx="2485812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强制类型转换</a:t>
            </a:r>
          </a:p>
        </p:txBody>
      </p:sp>
      <p:sp>
        <p:nvSpPr>
          <p:cNvPr id="19" name="TextBox 9">
            <a:extLst>
              <a:ext uri="{FF2B5EF4-FFF2-40B4-BE49-F238E27FC236}">
                <a16:creationId xmlns:a16="http://schemas.microsoft.com/office/drawing/2014/main" id="{35614BF6-4C0E-4E19-B187-51B3DECCD9AA}"/>
              </a:ext>
            </a:extLst>
          </p:cNvPr>
          <p:cNvSpPr txBox="1"/>
          <p:nvPr/>
        </p:nvSpPr>
        <p:spPr>
          <a:xfrm>
            <a:off x="721200" y="4928533"/>
            <a:ext cx="4530897" cy="33855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数据类型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 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数据类型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、数据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EE3255F-460F-4023-B64D-817A24DD4D3A}"/>
              </a:ext>
            </a:extLst>
          </p:cNvPr>
          <p:cNvSpPr txBox="1"/>
          <p:nvPr/>
        </p:nvSpPr>
        <p:spPr>
          <a:xfrm>
            <a:off x="721200" y="5573377"/>
            <a:ext cx="3884247" cy="78784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20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byte 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b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 </a:t>
            </a:r>
            <a:r>
              <a:rPr lang="en-US" altLang="zh-CN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byte</a:t>
            </a:r>
            <a:r>
              <a:rPr lang="en-US" altLang="zh-CN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</a:t>
            </a:r>
            <a:r>
              <a:rPr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 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559AB0FF-D718-4D45-A475-9F1FE189C60F}"/>
              </a:ext>
            </a:extLst>
          </p:cNvPr>
          <p:cNvSpPr txBox="1"/>
          <p:nvPr/>
        </p:nvSpPr>
        <p:spPr>
          <a:xfrm>
            <a:off x="721200" y="4437940"/>
            <a:ext cx="87607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594" indent="-228594"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可以强行将类型范围大的变量、数据赋值给类型范围小的变量。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E66E021-DCD6-4106-8E1A-601B277687E3}"/>
              </a:ext>
            </a:extLst>
          </p:cNvPr>
          <p:cNvSpPr txBox="1"/>
          <p:nvPr/>
        </p:nvSpPr>
        <p:spPr>
          <a:xfrm>
            <a:off x="6689969" y="1965588"/>
            <a:ext cx="11723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1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//</a:t>
            </a:r>
            <a:r>
              <a:rPr kumimoji="0" lang="zh-CN" altLang="zh-CN" sz="1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报错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8029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7" grpId="0" animBg="1"/>
      <p:bldP spid="16" grpId="0"/>
      <p:bldP spid="18" grpId="0"/>
      <p:bldP spid="19" grpId="0" animBg="1"/>
      <p:bldP spid="21" grpId="0" animBg="1"/>
      <p:bldP spid="22" grpId="0"/>
      <p:bldP spid="2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文本框 69">
            <a:extLst>
              <a:ext uri="{FF2B5EF4-FFF2-40B4-BE49-F238E27FC236}">
                <a16:creationId xmlns:a16="http://schemas.microsoft.com/office/drawing/2014/main" id="{93F24111-70FD-4F38-9A71-205BB5603F58}"/>
              </a:ext>
            </a:extLst>
          </p:cNvPr>
          <p:cNvSpPr txBox="1"/>
          <p:nvPr/>
        </p:nvSpPr>
        <p:spPr>
          <a:xfrm>
            <a:off x="803201" y="1789991"/>
            <a:ext cx="2738307" cy="115467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nt </a:t>
            </a:r>
            <a:r>
              <a:rPr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20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byte 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b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 </a:t>
            </a:r>
            <a:r>
              <a:rPr lang="en-US" altLang="zh-CN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byte</a:t>
            </a:r>
            <a:r>
              <a:rPr lang="en-US" altLang="zh-CN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</a:t>
            </a:r>
            <a:r>
              <a:rPr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6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lang="en-US" altLang="zh-CN" sz="1600" dirty="0">
                <a:solidFill>
                  <a:srgbClr val="000000"/>
                </a:solidFill>
                <a:latin typeface="Arial Unicode MS"/>
                <a:ea typeface="JetBrains Mono"/>
              </a:rPr>
              <a:t>b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 </a:t>
            </a:r>
            <a:r>
              <a:rPr kumimoji="0" lang="zh-CN" altLang="zh-CN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20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0378E68-60F6-4201-8BE1-BEEA7EF7C67C}"/>
              </a:ext>
            </a:extLst>
          </p:cNvPr>
          <p:cNvSpPr txBox="1"/>
          <p:nvPr/>
        </p:nvSpPr>
        <p:spPr>
          <a:xfrm>
            <a:off x="8189849" y="3874108"/>
            <a:ext cx="12225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1011100</a:t>
            </a:r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BEB7B43-95DD-4DAA-AA14-8762A526410C}"/>
              </a:ext>
            </a:extLst>
          </p:cNvPr>
          <p:cNvSpPr/>
          <p:nvPr/>
        </p:nvSpPr>
        <p:spPr>
          <a:xfrm>
            <a:off x="8222271" y="3893535"/>
            <a:ext cx="1093534" cy="31333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5227FBC1-7B6E-4A12-930B-7B30A22E2F05}"/>
              </a:ext>
            </a:extLst>
          </p:cNvPr>
          <p:cNvSpPr/>
          <p:nvPr/>
        </p:nvSpPr>
        <p:spPr>
          <a:xfrm>
            <a:off x="4819323" y="3308090"/>
            <a:ext cx="4481338" cy="31333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42E34D2-8D2D-47F3-8D12-D88E99CC2614}"/>
              </a:ext>
            </a:extLst>
          </p:cNvPr>
          <p:cNvSpPr txBox="1"/>
          <p:nvPr/>
        </p:nvSpPr>
        <p:spPr>
          <a:xfrm>
            <a:off x="4783913" y="3270937"/>
            <a:ext cx="4628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B0F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0000000 00000000 00000101 11011100‬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3B020E4D-4700-45CD-AF98-FED6FEB47C82}"/>
              </a:ext>
            </a:extLst>
          </p:cNvPr>
          <p:cNvSpPr txBox="1"/>
          <p:nvPr/>
        </p:nvSpPr>
        <p:spPr>
          <a:xfrm>
            <a:off x="710880" y="4839969"/>
            <a:ext cx="6844001" cy="15647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注意事项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强制类型转换</a:t>
            </a:r>
            <a:r>
              <a:rPr lang="zh-CN" altLang="zh-CN" sz="1600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可能</a:t>
            </a:r>
            <a:r>
              <a:rPr lang="zh-CN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造成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丢失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溢出；</a:t>
            </a:r>
            <a:endParaRPr lang="en-US" altLang="zh-CN" sz="1600" dirty="0">
              <a:solidFill>
                <a:srgbClr val="C00000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浮点型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强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转成整型，</a:t>
            </a:r>
            <a:r>
              <a:rPr lang="zh-CN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直接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丢掉</a:t>
            </a:r>
            <a:r>
              <a:rPr lang="zh-CN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小数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部分</a:t>
            </a:r>
            <a:r>
              <a:rPr lang="zh-CN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，保留整数部分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2905C8B9-9811-431B-8D6D-257921F7CDAC}"/>
              </a:ext>
            </a:extLst>
          </p:cNvPr>
          <p:cNvSpPr txBox="1"/>
          <p:nvPr/>
        </p:nvSpPr>
        <p:spPr>
          <a:xfrm>
            <a:off x="794993" y="3264773"/>
            <a:ext cx="2738307" cy="115467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 err="1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</a:t>
            </a:r>
            <a:r>
              <a:rPr lang="zh-CN" altLang="zh-CN" sz="16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nt </a:t>
            </a:r>
            <a:r>
              <a:rPr lang="en-US" altLang="zh-CN" sz="1600" dirty="0" err="1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i</a:t>
            </a:r>
            <a:r>
              <a:rPr lang="zh-CN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lang="en-US" altLang="zh-CN" sz="16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1500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byte 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j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 </a:t>
            </a:r>
            <a:r>
              <a:rPr lang="en-US" altLang="zh-CN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byte</a:t>
            </a:r>
            <a:r>
              <a:rPr lang="en-US" altLang="zh-CN" sz="16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</a:t>
            </a:r>
            <a:r>
              <a:rPr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6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lang="en-US" altLang="zh-CN" sz="1600" dirty="0">
                <a:solidFill>
                  <a:srgbClr val="000000"/>
                </a:solidFill>
                <a:latin typeface="Arial Unicode MS"/>
                <a:ea typeface="JetBrains Mono"/>
              </a:rPr>
              <a:t>j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 </a:t>
            </a:r>
            <a:r>
              <a:rPr kumimoji="0" lang="zh-CN" altLang="zh-CN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en-US" altLang="zh-CN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-36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4" name="文本占位符 3">
            <a:extLst>
              <a:ext uri="{FF2B5EF4-FFF2-40B4-BE49-F238E27FC236}">
                <a16:creationId xmlns:a16="http://schemas.microsoft.com/office/drawing/2014/main" id="{085A3576-879F-489B-B683-2F8CC55B7ACA}"/>
              </a:ext>
            </a:extLst>
          </p:cNvPr>
          <p:cNvSpPr txBox="1">
            <a:spLocks/>
          </p:cNvSpPr>
          <p:nvPr/>
        </p:nvSpPr>
        <p:spPr>
          <a:xfrm>
            <a:off x="721200" y="1145915"/>
            <a:ext cx="2576892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强制类型转换底层原理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269E4FB-1D91-43D3-9254-1172C0565B97}"/>
              </a:ext>
            </a:extLst>
          </p:cNvPr>
          <p:cNvSpPr txBox="1"/>
          <p:nvPr/>
        </p:nvSpPr>
        <p:spPr>
          <a:xfrm>
            <a:off x="4534416" y="3274854"/>
            <a:ext cx="2412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 err="1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i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D4B7DF9C-D68F-4FB4-A71C-01ED8EE74B0C}"/>
              </a:ext>
            </a:extLst>
          </p:cNvPr>
          <p:cNvSpPr txBox="1"/>
          <p:nvPr/>
        </p:nvSpPr>
        <p:spPr>
          <a:xfrm>
            <a:off x="7904157" y="3564355"/>
            <a:ext cx="7543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    j</a:t>
            </a:r>
            <a:endParaRPr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68367BDB-63BD-4C88-9123-BB1D621BBC3D}"/>
              </a:ext>
            </a:extLst>
          </p:cNvPr>
          <p:cNvSpPr/>
          <p:nvPr/>
        </p:nvSpPr>
        <p:spPr>
          <a:xfrm>
            <a:off x="8198056" y="3189201"/>
            <a:ext cx="1222573" cy="12403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E92F2724-4F63-42E8-AA81-26E3103547F4}"/>
              </a:ext>
            </a:extLst>
          </p:cNvPr>
          <p:cNvSpPr txBox="1"/>
          <p:nvPr/>
        </p:nvSpPr>
        <p:spPr>
          <a:xfrm>
            <a:off x="4723660" y="3598571"/>
            <a:ext cx="100068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(32</a:t>
            </a:r>
            <a:r>
              <a:rPr lang="zh-CN" altLang="en-US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</a:t>
            </a:r>
            <a:r>
              <a:rPr lang="en-US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r>
              <a:rPr lang="zh-CN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endParaRPr lang="zh-CN" altLang="en-US" sz="1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15A0ED5F-937D-4902-A47F-2C6214C098C1}"/>
              </a:ext>
            </a:extLst>
          </p:cNvPr>
          <p:cNvSpPr txBox="1"/>
          <p:nvPr/>
        </p:nvSpPr>
        <p:spPr>
          <a:xfrm>
            <a:off x="8134599" y="4169733"/>
            <a:ext cx="5480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(8</a:t>
            </a:r>
            <a:r>
              <a:rPr lang="zh-CN" altLang="en-US" sz="12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位）</a:t>
            </a:r>
            <a:endParaRPr lang="zh-CN" altLang="en-US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38DCEF0E-6DD8-4D67-8845-089E1D862926}"/>
              </a:ext>
            </a:extLst>
          </p:cNvPr>
          <p:cNvSpPr txBox="1"/>
          <p:nvPr/>
        </p:nvSpPr>
        <p:spPr>
          <a:xfrm>
            <a:off x="8120822" y="2381534"/>
            <a:ext cx="12225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0010100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4A1C5B78-2158-4931-B50D-853647377CC1}"/>
              </a:ext>
            </a:extLst>
          </p:cNvPr>
          <p:cNvSpPr/>
          <p:nvPr/>
        </p:nvSpPr>
        <p:spPr>
          <a:xfrm>
            <a:off x="8153244" y="2400961"/>
            <a:ext cx="1093534" cy="31333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BE094F0-8DC4-4D11-A67F-AAFFE9BE067A}"/>
              </a:ext>
            </a:extLst>
          </p:cNvPr>
          <p:cNvSpPr/>
          <p:nvPr/>
        </p:nvSpPr>
        <p:spPr>
          <a:xfrm>
            <a:off x="4770136" y="1835735"/>
            <a:ext cx="4481338" cy="31333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7BD7DC1B-F76B-4588-B5C5-5A0CAB025AC2}"/>
              </a:ext>
            </a:extLst>
          </p:cNvPr>
          <p:cNvSpPr txBox="1"/>
          <p:nvPr/>
        </p:nvSpPr>
        <p:spPr>
          <a:xfrm>
            <a:off x="4706679" y="1808554"/>
            <a:ext cx="4713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B0F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0000000 00000000 00000000 00010100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0AAF45B1-FFC2-405F-8888-E9F515293E77}"/>
              </a:ext>
            </a:extLst>
          </p:cNvPr>
          <p:cNvSpPr txBox="1"/>
          <p:nvPr/>
        </p:nvSpPr>
        <p:spPr>
          <a:xfrm>
            <a:off x="4465389" y="1782280"/>
            <a:ext cx="2412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a</a:t>
            </a:r>
            <a:endParaRPr lang="zh-CN" altLang="en-US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9752339B-5911-4380-AF6A-A21CF7C3D9CD}"/>
              </a:ext>
            </a:extLst>
          </p:cNvPr>
          <p:cNvSpPr txBox="1"/>
          <p:nvPr/>
        </p:nvSpPr>
        <p:spPr>
          <a:xfrm>
            <a:off x="7835130" y="2071781"/>
            <a:ext cx="7543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    b</a:t>
            </a:r>
            <a:endParaRPr lang="zh-CN" altLang="en-US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D8D95EE2-9000-4A1F-BB27-EDD09967C790}"/>
              </a:ext>
            </a:extLst>
          </p:cNvPr>
          <p:cNvSpPr/>
          <p:nvPr/>
        </p:nvSpPr>
        <p:spPr>
          <a:xfrm>
            <a:off x="8129029" y="1696627"/>
            <a:ext cx="1222573" cy="12403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0BD48C-3B3F-497E-AF5A-95D9698183D9}"/>
              </a:ext>
            </a:extLst>
          </p:cNvPr>
          <p:cNvSpPr txBox="1"/>
          <p:nvPr/>
        </p:nvSpPr>
        <p:spPr>
          <a:xfrm>
            <a:off x="4654633" y="2105997"/>
            <a:ext cx="100068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(32</a:t>
            </a:r>
            <a:r>
              <a:rPr lang="zh-CN" altLang="en-US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</a:t>
            </a:r>
            <a:r>
              <a:rPr lang="en-US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r>
              <a:rPr lang="zh-CN" altLang="zh-CN" sz="11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endParaRPr lang="zh-CN" altLang="en-US" sz="1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83B7A1AA-B4A5-46E2-AF93-D69FAB8AED38}"/>
              </a:ext>
            </a:extLst>
          </p:cNvPr>
          <p:cNvSpPr txBox="1"/>
          <p:nvPr/>
        </p:nvSpPr>
        <p:spPr>
          <a:xfrm>
            <a:off x="8065572" y="2677159"/>
            <a:ext cx="5480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(8</a:t>
            </a:r>
            <a:r>
              <a:rPr lang="zh-CN" altLang="en-US" sz="1200" dirty="0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位）</a:t>
            </a:r>
            <a:endParaRPr lang="zh-CN" altLang="en-US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8012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6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1"/>
      <p:bldP spid="28" grpId="0" animBg="1"/>
      <p:bldP spid="29" grpId="0" animBg="1"/>
      <p:bldP spid="32" grpId="0"/>
      <p:bldP spid="57" grpId="0" animBg="1"/>
      <p:bldP spid="51" grpId="0"/>
      <p:bldP spid="52" grpId="0"/>
      <p:bldP spid="39" grpId="0" animBg="1"/>
      <p:bldP spid="80" grpId="0"/>
      <p:bldP spid="81" grpId="0"/>
      <p:bldP spid="85" grpId="1"/>
      <p:bldP spid="86" grpId="0" animBg="1"/>
      <p:bldP spid="87" grpId="0" animBg="1"/>
      <p:bldP spid="88" grpId="0"/>
      <p:bldP spid="89" grpId="0"/>
      <p:bldP spid="90" grpId="0"/>
      <p:bldP spid="91" grpId="0" animBg="1"/>
      <p:bldP spid="92" grpId="0"/>
      <p:bldP spid="9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53469" y="1097988"/>
            <a:ext cx="7662332" cy="4511040"/>
          </a:xfrm>
        </p:spPr>
        <p:txBody>
          <a:bodyPr/>
          <a:lstStyle/>
          <a:p>
            <a:r>
              <a:rPr kumimoji="1" lang="zh-CN" altLang="en-US" dirty="0">
                <a:latin typeface="Consolas" panose="020B0609020204030204" pitchFamily="49" charset="0"/>
              </a:rPr>
              <a:t>什么是强制类型转换？</a:t>
            </a:r>
          </a:p>
          <a:p>
            <a:pPr marL="495279" lvl="1" indent="-228594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可以强行将类型范围大的变量、数据赋值给类型范围小的变量。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495279" lvl="1" indent="-228594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</a:p>
          <a:p>
            <a:pPr marL="495279" lvl="1" indent="-228594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endParaRPr kumimoji="1" lang="en-US" altLang="zh-CN" dirty="0">
              <a:latin typeface="Consolas" panose="020B0609020204030204" pitchFamily="49" charset="0"/>
            </a:endParaRPr>
          </a:p>
          <a:p>
            <a:r>
              <a:rPr kumimoji="1" lang="zh-CN" altLang="en-US" dirty="0">
                <a:latin typeface="Consolas" panose="020B0609020204030204" pitchFamily="49" charset="0"/>
              </a:rPr>
              <a:t>强制类型转换有哪些需要注意的？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628650" indent="-285750"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可能出现数据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丢失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628650" indent="-285750"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小数强制转换成整数是直接截断小数保留整数。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226DAF67-615E-4AA8-A174-9859CE90768D}"/>
              </a:ext>
            </a:extLst>
          </p:cNvPr>
          <p:cNvSpPr txBox="1"/>
          <p:nvPr/>
        </p:nvSpPr>
        <p:spPr>
          <a:xfrm>
            <a:off x="5096390" y="2718677"/>
            <a:ext cx="3922212" cy="33855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数据类型 变量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 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数据类型</a:t>
            </a:r>
            <a:r>
              <a:rPr lang="en-US" altLang="zh-CN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变量、数据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8584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4973873" y="134604"/>
            <a:ext cx="6096000" cy="65887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变量详解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基本算数运算符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符号做连接符</a:t>
            </a:r>
            <a:endParaRPr kumimoji="1"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自增自减运算符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关系运算符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三元运算符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运算符优先级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案例知识：键盘录入技术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609585" lvl="1">
              <a:lnSpc>
                <a:spcPct val="150000"/>
              </a:lnSpc>
            </a:pP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32819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0880" y="984604"/>
            <a:ext cx="1317412" cy="51719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运算符</a:t>
            </a:r>
          </a:p>
        </p:txBody>
      </p:sp>
      <p:sp>
        <p:nvSpPr>
          <p:cNvPr id="30" name="TextBox 9">
            <a:extLst>
              <a:ext uri="{FF2B5EF4-FFF2-40B4-BE49-F238E27FC236}">
                <a16:creationId xmlns:a16="http://schemas.microsoft.com/office/drawing/2014/main" id="{75426E87-F13F-45D4-B405-C8A041BCC39A}"/>
              </a:ext>
            </a:extLst>
          </p:cNvPr>
          <p:cNvSpPr txBox="1"/>
          <p:nvPr/>
        </p:nvSpPr>
        <p:spPr>
          <a:xfrm>
            <a:off x="710880" y="1423640"/>
            <a:ext cx="7543800" cy="425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708" lvl="4" indent="-357708">
              <a:lnSpc>
                <a:spcPct val="150000"/>
              </a:lnSpc>
              <a:buFont typeface="Wingdings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运算符：对字面量或者变量进行操作的</a:t>
            </a:r>
            <a:r>
              <a:rPr lang="zh-CN" altLang="en-US" sz="1600" b="1" dirty="0">
                <a:solidFill>
                  <a:schemeClr val="accent2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符号。</a:t>
            </a:r>
            <a:endParaRPr lang="en-US" altLang="zh-CN" sz="1600" b="1" dirty="0">
              <a:solidFill>
                <a:schemeClr val="accent2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A4FD753E-8EA5-40C2-BE55-1E3FD251A95C}"/>
              </a:ext>
            </a:extLst>
          </p:cNvPr>
          <p:cNvGraphicFramePr>
            <a:graphicFrameLocks noGrp="1"/>
          </p:cNvGraphicFramePr>
          <p:nvPr/>
        </p:nvGraphicFramePr>
        <p:xfrm>
          <a:off x="710880" y="2507403"/>
          <a:ext cx="8488679" cy="3265552"/>
        </p:xfrm>
        <a:graphic>
          <a:graphicData uri="http://schemas.openxmlformats.org/drawingml/2006/table">
            <a:tbl>
              <a:tblPr/>
              <a:tblGrid>
                <a:gridCol w="1442814">
                  <a:extLst>
                    <a:ext uri="{9D8B030D-6E8A-4147-A177-3AD203B41FA5}">
                      <a16:colId xmlns:a16="http://schemas.microsoft.com/office/drawing/2014/main" val="1138920238"/>
                    </a:ext>
                  </a:extLst>
                </a:gridCol>
                <a:gridCol w="1453840">
                  <a:extLst>
                    <a:ext uri="{9D8B030D-6E8A-4147-A177-3AD203B41FA5}">
                      <a16:colId xmlns:a16="http://schemas.microsoft.com/office/drawing/2014/main" val="4070352941"/>
                    </a:ext>
                  </a:extLst>
                </a:gridCol>
                <a:gridCol w="5592025">
                  <a:extLst>
                    <a:ext uri="{9D8B030D-6E8A-4147-A177-3AD203B41FA5}">
                      <a16:colId xmlns:a16="http://schemas.microsoft.com/office/drawing/2014/main" val="432614512"/>
                    </a:ext>
                  </a:extLst>
                </a:gridCol>
              </a:tblGrid>
              <a:tr h="47057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符号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作用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说明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2419644"/>
                  </a:ext>
                </a:extLst>
              </a:tr>
              <a:tr h="40608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+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加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参考小学一年级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203927"/>
                  </a:ext>
                </a:extLst>
              </a:tr>
              <a:tr h="40608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</a:t>
                      </a:r>
                      <a:endParaRPr kumimoji="0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减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参考小学一年级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539613"/>
                  </a:ext>
                </a:extLst>
              </a:tr>
              <a:tr h="40608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*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乘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参考小学二年级，与“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×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”相同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165722"/>
                  </a:ext>
                </a:extLst>
              </a:tr>
              <a:tr h="40608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/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除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与“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÷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”相同，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注意：在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Java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中两个整数相除结果还是整数。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9855523"/>
                  </a:ext>
                </a:extLst>
              </a:tr>
              <a:tr h="40608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%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取余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2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获取的是两个数据做除法的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AD2B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余数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903320"/>
                  </a:ext>
                </a:extLst>
              </a:tr>
            </a:tbl>
          </a:graphicData>
        </a:graphic>
      </p:graphicFrame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38F9748C-118D-4CC4-94B2-169739F4581C}"/>
              </a:ext>
            </a:extLst>
          </p:cNvPr>
          <p:cNvSpPr txBox="1">
            <a:spLocks/>
          </p:cNvSpPr>
          <p:nvPr/>
        </p:nvSpPr>
        <p:spPr>
          <a:xfrm>
            <a:off x="710880" y="1966826"/>
            <a:ext cx="1317412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zh-CN" altLang="en-US" dirty="0"/>
              <a:t>算数运算符</a:t>
            </a:r>
          </a:p>
        </p:txBody>
      </p:sp>
    </p:spTree>
    <p:extLst>
      <p:ext uri="{BB962C8B-B14F-4D97-AF65-F5344CB8AC3E}">
        <p14:creationId xmlns:p14="http://schemas.microsoft.com/office/powerpoint/2010/main" val="38190419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04267" y="1173480"/>
            <a:ext cx="7238153" cy="4511040"/>
          </a:xfrm>
        </p:spPr>
        <p:txBody>
          <a:bodyPr/>
          <a:lstStyle/>
          <a:p>
            <a:r>
              <a:rPr kumimoji="1" lang="zh-CN" altLang="en-US" dirty="0"/>
              <a:t>算数运算符有哪些？</a:t>
            </a:r>
            <a:endParaRPr kumimoji="1" lang="en-US" altLang="zh-CN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 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*、 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%</a:t>
            </a:r>
          </a:p>
          <a:p>
            <a:r>
              <a:rPr kumimoji="1" lang="en-US" altLang="zh-CN" dirty="0"/>
              <a:t>/</a:t>
            </a:r>
            <a:r>
              <a:rPr kumimoji="1" lang="zh-CN" altLang="en-US" dirty="0"/>
              <a:t> 需要注意什么，为什么？</a:t>
            </a:r>
            <a:endParaRPr kumimoji="1" lang="en-US" altLang="zh-CN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如果两个整数做除法，其结果一定是整数，因为最高类型是整数。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020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674917-1B20-2E40-8226-8EC87787CE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数值拆分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8F29E90-DAAD-4D46-ABD2-A6B8BF98C4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需求：一个三位数，将其拆分为个位、十位、百位后，打印在控制台</a:t>
            </a:r>
            <a:endParaRPr lang="en-US" altLang="zh-CN" dirty="0"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zh-CN" altLang="en-US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分析：</a:t>
            </a:r>
            <a:endParaRPr lang="en-US" altLang="zh-CN" dirty="0"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zh-CN" altLang="en-US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①：使用 </a:t>
            </a:r>
            <a:r>
              <a:rPr lang="en-US" altLang="zh-CN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Scanner </a:t>
            </a:r>
            <a:r>
              <a:rPr lang="zh-CN" altLang="en-US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键盘录入一个三位数</a:t>
            </a:r>
            <a:endParaRPr lang="en-US" altLang="zh-CN" dirty="0"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zh-CN" altLang="en-US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②：</a:t>
            </a:r>
            <a:r>
              <a:rPr lang="zh-CN" altLang="en-US" dirty="0">
                <a:solidFill>
                  <a:srgbClr val="AD2B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个位的计算：数值 </a:t>
            </a:r>
            <a:r>
              <a:rPr lang="en-US" altLang="zh-CN" dirty="0">
                <a:solidFill>
                  <a:srgbClr val="AD2B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% 10</a:t>
            </a:r>
          </a:p>
          <a:p>
            <a:r>
              <a:rPr lang="en-US" altLang="zh-CN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	</a:t>
            </a:r>
            <a:endParaRPr lang="zh-CN" altLang="en-US" dirty="0"/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A648E4DF-68DD-403F-8E79-0D6DDA52690F}"/>
              </a:ext>
            </a:extLst>
          </p:cNvPr>
          <p:cNvSpPr txBox="1"/>
          <p:nvPr/>
        </p:nvSpPr>
        <p:spPr>
          <a:xfrm>
            <a:off x="2285234" y="2151499"/>
            <a:ext cx="5465233" cy="738664"/>
          </a:xfrm>
          <a:prstGeom prst="rect">
            <a:avLst/>
          </a:prstGeom>
          <a:solidFill>
            <a:srgbClr val="0C0C0C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400" b="1" dirty="0">
                <a:solidFill>
                  <a:srgbClr val="CCCCCC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</a:p>
          <a:p>
            <a:pPr>
              <a:defRPr/>
            </a:pPr>
            <a:r>
              <a:rPr lang="en-US" altLang="zh-CN" sz="1400" b="1" dirty="0">
                <a:solidFill>
                  <a:srgbClr val="CCCCCC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</a:p>
          <a:p>
            <a:pPr>
              <a:defRPr/>
            </a:pPr>
            <a:r>
              <a:rPr lang="en-US" altLang="zh-CN" sz="1400" b="1" dirty="0">
                <a:solidFill>
                  <a:srgbClr val="CCCCCC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zh-CN" sz="1400" b="1" dirty="0">
              <a:solidFill>
                <a:srgbClr val="CCCCCC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C01AC468-BA8A-42A6-A67D-63C9C544B2F0}"/>
              </a:ext>
            </a:extLst>
          </p:cNvPr>
          <p:cNvSpPr/>
          <p:nvPr/>
        </p:nvSpPr>
        <p:spPr>
          <a:xfrm>
            <a:off x="2285234" y="3922275"/>
            <a:ext cx="3661998" cy="207595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公式总结：</a:t>
            </a:r>
            <a:endParaRPr lang="en-US" altLang="zh-CN" sz="1400" dirty="0"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个位 ：数值 </a:t>
            </a: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% 10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十位 ：数值 </a:t>
            </a: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 10 % 10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百位 ：数值 </a:t>
            </a: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 10 / 10 % 10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千位 ：数值 </a:t>
            </a: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 10 / 10 / 10 % 10;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5935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5107088" y="286380"/>
            <a:ext cx="6096000" cy="6125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基本算数运算符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符号做连接符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自增自减运算符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关系运算符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三元运算符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运算符优先级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案例知识：键盘录入技术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1158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3">
            <a:extLst>
              <a:ext uri="{FF2B5EF4-FFF2-40B4-BE49-F238E27FC236}">
                <a16:creationId xmlns:a16="http://schemas.microsoft.com/office/drawing/2014/main" id="{46F086F8-C0C2-4B8B-BACA-3D81D7372490}"/>
              </a:ext>
            </a:extLst>
          </p:cNvPr>
          <p:cNvSpPr txBox="1">
            <a:spLocks/>
          </p:cNvSpPr>
          <p:nvPr/>
        </p:nvSpPr>
        <p:spPr>
          <a:xfrm>
            <a:off x="710880" y="102475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C00000"/>
                </a:solidFill>
              </a:rPr>
              <a:t> 二进制</a:t>
            </a:r>
          </a:p>
        </p:txBody>
      </p:sp>
      <p:sp>
        <p:nvSpPr>
          <p:cNvPr id="46" name="文本占位符 2">
            <a:extLst>
              <a:ext uri="{FF2B5EF4-FFF2-40B4-BE49-F238E27FC236}">
                <a16:creationId xmlns:a16="http://schemas.microsoft.com/office/drawing/2014/main" id="{0FC85FED-5C23-414E-9121-AE9FD58742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566611"/>
            <a:ext cx="5193974" cy="517190"/>
          </a:xfrm>
        </p:spPr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只有</a:t>
            </a:r>
            <a:r>
              <a:rPr lang="en-US" altLang="zh-CN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zh-CN" altLang="en-US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zh-CN" altLang="en-US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按照</a:t>
            </a:r>
            <a:r>
              <a:rPr lang="zh-CN" altLang="en-US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逢</a:t>
            </a:r>
            <a:r>
              <a:rPr lang="en-US" altLang="zh-CN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lang="zh-CN" altLang="en-US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进</a:t>
            </a:r>
            <a:r>
              <a:rPr lang="en-US" altLang="zh-CN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的方式表示数据：</a:t>
            </a:r>
          </a:p>
        </p:txBody>
      </p:sp>
      <p:sp>
        <p:nvSpPr>
          <p:cNvPr id="43" name="对角圆角矩形 10">
            <a:extLst>
              <a:ext uri="{FF2B5EF4-FFF2-40B4-BE49-F238E27FC236}">
                <a16:creationId xmlns:a16="http://schemas.microsoft.com/office/drawing/2014/main" id="{3EA4DE5E-4E0A-4686-8AE9-6F65D47568A0}"/>
              </a:ext>
            </a:extLst>
          </p:cNvPr>
          <p:cNvSpPr/>
          <p:nvPr/>
        </p:nvSpPr>
        <p:spPr>
          <a:xfrm>
            <a:off x="5014429" y="2453460"/>
            <a:ext cx="4087112" cy="1207778"/>
          </a:xfrm>
          <a:prstGeom prst="round2DiagRect">
            <a:avLst/>
          </a:prstGeom>
          <a:solidFill>
            <a:srgbClr val="FFFFFF"/>
          </a:solidFill>
          <a:ln w="6350" cap="flat">
            <a:solidFill>
              <a:schemeClr val="bg1">
                <a:lumMod val="75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4" name="对角圆角矩形 11">
            <a:extLst>
              <a:ext uri="{FF2B5EF4-FFF2-40B4-BE49-F238E27FC236}">
                <a16:creationId xmlns:a16="http://schemas.microsoft.com/office/drawing/2014/main" id="{66EA6731-3128-461D-A69B-88E6271CE798}"/>
              </a:ext>
            </a:extLst>
          </p:cNvPr>
          <p:cNvSpPr/>
          <p:nvPr/>
        </p:nvSpPr>
        <p:spPr>
          <a:xfrm>
            <a:off x="4915585" y="2418613"/>
            <a:ext cx="4087112" cy="1137742"/>
          </a:xfrm>
          <a:prstGeom prst="round2DiagRect">
            <a:avLst/>
          </a:prstGeom>
          <a:solidFill>
            <a:srgbClr val="FFFFFF"/>
          </a:solidFill>
          <a:ln w="25400" cap="flat">
            <a:solidFill>
              <a:srgbClr val="AD2A26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51" name="Rectangle 10">
            <a:extLst>
              <a:ext uri="{FF2B5EF4-FFF2-40B4-BE49-F238E27FC236}">
                <a16:creationId xmlns:a16="http://schemas.microsoft.com/office/drawing/2014/main" id="{B902EE96-FA21-4A3D-A873-89A77F1BE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1632" y="2083801"/>
            <a:ext cx="2963393" cy="540000"/>
          </a:xfrm>
          <a:prstGeom prst="rect">
            <a:avLst/>
          </a:prstGeom>
          <a:solidFill>
            <a:srgbClr val="AD2A26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  <a:sym typeface="Arial" panose="020B0604020202090204" pitchFamily="34" charset="0"/>
              </a:rPr>
              <a:t>想一想</a:t>
            </a:r>
          </a:p>
        </p:txBody>
      </p:sp>
      <p:sp>
        <p:nvSpPr>
          <p:cNvPr id="52" name="TextBox 17">
            <a:extLst>
              <a:ext uri="{FF2B5EF4-FFF2-40B4-BE49-F238E27FC236}">
                <a16:creationId xmlns:a16="http://schemas.microsoft.com/office/drawing/2014/main" id="{EB2021AE-81D7-444A-8BA8-E9431729FCF7}"/>
              </a:ext>
            </a:extLst>
          </p:cNvPr>
          <p:cNvSpPr txBox="1"/>
          <p:nvPr/>
        </p:nvSpPr>
        <p:spPr>
          <a:xfrm>
            <a:off x="5280881" y="2944904"/>
            <a:ext cx="37112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defTabSz="914400">
              <a:buFont typeface="Wingdings" pitchFamily="2" charset="2"/>
              <a:buNone/>
            </a:pPr>
            <a:r>
              <a:rPr lang="zh-CN" altLang="en-US" sz="1600" dirty="0"/>
              <a:t>请问：</a:t>
            </a:r>
            <a:r>
              <a:rPr lang="en-US" altLang="zh-CN" sz="1600" dirty="0"/>
              <a:t>6</a:t>
            </a:r>
            <a:r>
              <a:rPr lang="zh-CN" altLang="en-US" sz="1600" dirty="0"/>
              <a:t>是的二进制是多少？     </a:t>
            </a:r>
            <a:endParaRPr lang="en-US" altLang="zh-CN" sz="1600" dirty="0"/>
          </a:p>
        </p:txBody>
      </p:sp>
      <p:sp>
        <p:nvSpPr>
          <p:cNvPr id="88" name="文本框 50">
            <a:extLst>
              <a:ext uri="{FF2B5EF4-FFF2-40B4-BE49-F238E27FC236}">
                <a16:creationId xmlns:a16="http://schemas.microsoft.com/office/drawing/2014/main" id="{EE4992DD-BE3F-42F6-B6AA-CF3AE4233E60}"/>
              </a:ext>
            </a:extLst>
          </p:cNvPr>
          <p:cNvSpPr txBox="1"/>
          <p:nvPr/>
        </p:nvSpPr>
        <p:spPr>
          <a:xfrm>
            <a:off x="1038985" y="2338069"/>
            <a:ext cx="443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0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cxnSp>
        <p:nvCxnSpPr>
          <p:cNvPr id="89" name="直接箭头连接符 2">
            <a:extLst>
              <a:ext uri="{FF2B5EF4-FFF2-40B4-BE49-F238E27FC236}">
                <a16:creationId xmlns:a16="http://schemas.microsoft.com/office/drawing/2014/main" id="{A360683D-5705-4021-A405-D0CDA88B73D8}"/>
              </a:ext>
            </a:extLst>
          </p:cNvPr>
          <p:cNvCxnSpPr>
            <a:cxnSpLocks/>
          </p:cNvCxnSpPr>
          <p:nvPr/>
        </p:nvCxnSpPr>
        <p:spPr>
          <a:xfrm>
            <a:off x="1482808" y="2544913"/>
            <a:ext cx="840907" cy="0"/>
          </a:xfrm>
          <a:prstGeom prst="straightConnector1">
            <a:avLst/>
          </a:prstGeom>
          <a:ln>
            <a:solidFill>
              <a:srgbClr val="AD2B2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文本框 50">
            <a:extLst>
              <a:ext uri="{FF2B5EF4-FFF2-40B4-BE49-F238E27FC236}">
                <a16:creationId xmlns:a16="http://schemas.microsoft.com/office/drawing/2014/main" id="{6FC221DE-F477-44CE-9EE5-83058F742D1D}"/>
              </a:ext>
            </a:extLst>
          </p:cNvPr>
          <p:cNvSpPr txBox="1"/>
          <p:nvPr/>
        </p:nvSpPr>
        <p:spPr>
          <a:xfrm>
            <a:off x="2460889" y="2355796"/>
            <a:ext cx="6965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0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D6C28063-80C5-4A6C-9BDD-79E27855075A}"/>
              </a:ext>
            </a:extLst>
          </p:cNvPr>
          <p:cNvSpPr/>
          <p:nvPr/>
        </p:nvSpPr>
        <p:spPr>
          <a:xfrm>
            <a:off x="927894" y="2336788"/>
            <a:ext cx="1954791" cy="38400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7" name="文本框 50">
            <a:extLst>
              <a:ext uri="{FF2B5EF4-FFF2-40B4-BE49-F238E27FC236}">
                <a16:creationId xmlns:a16="http://schemas.microsoft.com/office/drawing/2014/main" id="{022027F5-79B7-40EB-B0DF-64877754C52D}"/>
              </a:ext>
            </a:extLst>
          </p:cNvPr>
          <p:cNvSpPr txBox="1"/>
          <p:nvPr/>
        </p:nvSpPr>
        <p:spPr>
          <a:xfrm>
            <a:off x="1038985" y="3888710"/>
            <a:ext cx="443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2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cxnSp>
        <p:nvCxnSpPr>
          <p:cNvPr id="98" name="直接箭头连接符 2">
            <a:extLst>
              <a:ext uri="{FF2B5EF4-FFF2-40B4-BE49-F238E27FC236}">
                <a16:creationId xmlns:a16="http://schemas.microsoft.com/office/drawing/2014/main" id="{0DF68E37-AC99-41A7-8732-5DE7FD4CD2B2}"/>
              </a:ext>
            </a:extLst>
          </p:cNvPr>
          <p:cNvCxnSpPr>
            <a:cxnSpLocks/>
          </p:cNvCxnSpPr>
          <p:nvPr/>
        </p:nvCxnSpPr>
        <p:spPr>
          <a:xfrm>
            <a:off x="1451951" y="4073376"/>
            <a:ext cx="840907" cy="0"/>
          </a:xfrm>
          <a:prstGeom prst="straightConnector1">
            <a:avLst/>
          </a:prstGeom>
          <a:ln>
            <a:solidFill>
              <a:srgbClr val="AD2B2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矩形 99">
            <a:extLst>
              <a:ext uri="{FF2B5EF4-FFF2-40B4-BE49-F238E27FC236}">
                <a16:creationId xmlns:a16="http://schemas.microsoft.com/office/drawing/2014/main" id="{4F2AC094-4BBC-422F-8691-C2BAB2C2F3F0}"/>
              </a:ext>
            </a:extLst>
          </p:cNvPr>
          <p:cNvSpPr/>
          <p:nvPr/>
        </p:nvSpPr>
        <p:spPr>
          <a:xfrm>
            <a:off x="927892" y="3551320"/>
            <a:ext cx="1954791" cy="78070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/>
          </a:p>
        </p:txBody>
      </p:sp>
      <p:sp>
        <p:nvSpPr>
          <p:cNvPr id="111" name="文本框 50">
            <a:extLst>
              <a:ext uri="{FF2B5EF4-FFF2-40B4-BE49-F238E27FC236}">
                <a16:creationId xmlns:a16="http://schemas.microsoft.com/office/drawing/2014/main" id="{10E31FF6-DCB5-46D9-B72B-10E5601074A9}"/>
              </a:ext>
            </a:extLst>
          </p:cNvPr>
          <p:cNvSpPr txBox="1"/>
          <p:nvPr/>
        </p:nvSpPr>
        <p:spPr>
          <a:xfrm>
            <a:off x="1038983" y="2965476"/>
            <a:ext cx="443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1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cxnSp>
        <p:nvCxnSpPr>
          <p:cNvPr id="112" name="直接箭头连接符 2">
            <a:extLst>
              <a:ext uri="{FF2B5EF4-FFF2-40B4-BE49-F238E27FC236}">
                <a16:creationId xmlns:a16="http://schemas.microsoft.com/office/drawing/2014/main" id="{D6DDCA19-675F-4954-B9F3-138C2F1F99F7}"/>
              </a:ext>
            </a:extLst>
          </p:cNvPr>
          <p:cNvCxnSpPr>
            <a:cxnSpLocks/>
          </p:cNvCxnSpPr>
          <p:nvPr/>
        </p:nvCxnSpPr>
        <p:spPr>
          <a:xfrm>
            <a:off x="1482806" y="3172320"/>
            <a:ext cx="840907" cy="0"/>
          </a:xfrm>
          <a:prstGeom prst="straightConnector1">
            <a:avLst/>
          </a:prstGeom>
          <a:ln>
            <a:solidFill>
              <a:srgbClr val="AD2B2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文本框 50">
            <a:extLst>
              <a:ext uri="{FF2B5EF4-FFF2-40B4-BE49-F238E27FC236}">
                <a16:creationId xmlns:a16="http://schemas.microsoft.com/office/drawing/2014/main" id="{FE81E12B-F75F-4DCC-8303-11D7BDA6B843}"/>
              </a:ext>
            </a:extLst>
          </p:cNvPr>
          <p:cNvSpPr txBox="1"/>
          <p:nvPr/>
        </p:nvSpPr>
        <p:spPr>
          <a:xfrm>
            <a:off x="2460887" y="2983203"/>
            <a:ext cx="6965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1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E944503B-7B2E-4894-91E4-66FFD8995E24}"/>
              </a:ext>
            </a:extLst>
          </p:cNvPr>
          <p:cNvSpPr/>
          <p:nvPr/>
        </p:nvSpPr>
        <p:spPr>
          <a:xfrm>
            <a:off x="927892" y="2964195"/>
            <a:ext cx="1954791" cy="38400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635C29E6-F149-43B2-A408-F29E06B1728A}"/>
              </a:ext>
            </a:extLst>
          </p:cNvPr>
          <p:cNvSpPr txBox="1"/>
          <p:nvPr/>
        </p:nvSpPr>
        <p:spPr>
          <a:xfrm>
            <a:off x="2472093" y="3511260"/>
            <a:ext cx="2925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1</a:t>
            </a:r>
            <a:endParaRPr lang="zh-CN" altLang="en-US" sz="1600" dirty="0"/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C529AB27-A922-42C2-B119-109576F05C87}"/>
              </a:ext>
            </a:extLst>
          </p:cNvPr>
          <p:cNvSpPr txBox="1"/>
          <p:nvPr/>
        </p:nvSpPr>
        <p:spPr>
          <a:xfrm>
            <a:off x="2335876" y="3752367"/>
            <a:ext cx="7545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+1</a:t>
            </a:r>
            <a:endParaRPr lang="zh-CN" altLang="en-US" sz="1600" dirty="0"/>
          </a:p>
        </p:txBody>
      </p: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BF0F53FF-0099-4E62-8F3F-659C2B4B368C}"/>
              </a:ext>
            </a:extLst>
          </p:cNvPr>
          <p:cNvCxnSpPr>
            <a:cxnSpLocks/>
          </p:cNvCxnSpPr>
          <p:nvPr/>
        </p:nvCxnSpPr>
        <p:spPr>
          <a:xfrm>
            <a:off x="2323713" y="4073376"/>
            <a:ext cx="51267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文本框 117">
            <a:extLst>
              <a:ext uri="{FF2B5EF4-FFF2-40B4-BE49-F238E27FC236}">
                <a16:creationId xmlns:a16="http://schemas.microsoft.com/office/drawing/2014/main" id="{3B187F6C-FB7B-4E6D-BE69-D990D8913316}"/>
              </a:ext>
            </a:extLst>
          </p:cNvPr>
          <p:cNvSpPr txBox="1"/>
          <p:nvPr/>
        </p:nvSpPr>
        <p:spPr>
          <a:xfrm>
            <a:off x="2374717" y="4050863"/>
            <a:ext cx="53882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10</a:t>
            </a:r>
            <a:endParaRPr lang="zh-CN" altLang="en-US" sz="1600" dirty="0"/>
          </a:p>
        </p:txBody>
      </p:sp>
      <p:sp>
        <p:nvSpPr>
          <p:cNvPr id="119" name="文本框 50">
            <a:extLst>
              <a:ext uri="{FF2B5EF4-FFF2-40B4-BE49-F238E27FC236}">
                <a16:creationId xmlns:a16="http://schemas.microsoft.com/office/drawing/2014/main" id="{B71484A4-3042-4380-9246-4243944BDA01}"/>
              </a:ext>
            </a:extLst>
          </p:cNvPr>
          <p:cNvSpPr txBox="1"/>
          <p:nvPr/>
        </p:nvSpPr>
        <p:spPr>
          <a:xfrm>
            <a:off x="1030963" y="4914984"/>
            <a:ext cx="443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3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cxnSp>
        <p:nvCxnSpPr>
          <p:cNvPr id="120" name="直接箭头连接符 2">
            <a:extLst>
              <a:ext uri="{FF2B5EF4-FFF2-40B4-BE49-F238E27FC236}">
                <a16:creationId xmlns:a16="http://schemas.microsoft.com/office/drawing/2014/main" id="{2C352AE8-10C3-4D11-96BE-D8C3B91D1E5A}"/>
              </a:ext>
            </a:extLst>
          </p:cNvPr>
          <p:cNvCxnSpPr>
            <a:cxnSpLocks/>
          </p:cNvCxnSpPr>
          <p:nvPr/>
        </p:nvCxnSpPr>
        <p:spPr>
          <a:xfrm>
            <a:off x="1443929" y="5099650"/>
            <a:ext cx="840907" cy="0"/>
          </a:xfrm>
          <a:prstGeom prst="straightConnector1">
            <a:avLst/>
          </a:prstGeom>
          <a:ln>
            <a:solidFill>
              <a:srgbClr val="AD2B2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矩形 120">
            <a:extLst>
              <a:ext uri="{FF2B5EF4-FFF2-40B4-BE49-F238E27FC236}">
                <a16:creationId xmlns:a16="http://schemas.microsoft.com/office/drawing/2014/main" id="{AC40CCF6-DD8E-49C7-B886-67E16D5964AA}"/>
              </a:ext>
            </a:extLst>
          </p:cNvPr>
          <p:cNvSpPr/>
          <p:nvPr/>
        </p:nvSpPr>
        <p:spPr>
          <a:xfrm>
            <a:off x="919870" y="4521318"/>
            <a:ext cx="1954791" cy="836983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/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3DEE7881-A0F2-4B7F-AEC4-0125390E7B33}"/>
              </a:ext>
            </a:extLst>
          </p:cNvPr>
          <p:cNvSpPr txBox="1"/>
          <p:nvPr/>
        </p:nvSpPr>
        <p:spPr>
          <a:xfrm>
            <a:off x="2338708" y="4517756"/>
            <a:ext cx="51267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10</a:t>
            </a:r>
            <a:endParaRPr lang="zh-CN" altLang="en-US" sz="1600" dirty="0"/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071A2EDA-CD1D-46D7-A35D-1F8D02CF6B00}"/>
              </a:ext>
            </a:extLst>
          </p:cNvPr>
          <p:cNvSpPr txBox="1"/>
          <p:nvPr/>
        </p:nvSpPr>
        <p:spPr>
          <a:xfrm>
            <a:off x="2327854" y="4778641"/>
            <a:ext cx="7545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+1</a:t>
            </a:r>
            <a:endParaRPr lang="zh-CN" altLang="en-US" sz="1600" dirty="0"/>
          </a:p>
        </p:txBody>
      </p:sp>
      <p:cxnSp>
        <p:nvCxnSpPr>
          <p:cNvPr id="124" name="直接连接符 123">
            <a:extLst>
              <a:ext uri="{FF2B5EF4-FFF2-40B4-BE49-F238E27FC236}">
                <a16:creationId xmlns:a16="http://schemas.microsoft.com/office/drawing/2014/main" id="{9E50338B-A648-4D0E-9983-8759F4CBF7DE}"/>
              </a:ext>
            </a:extLst>
          </p:cNvPr>
          <p:cNvCxnSpPr>
            <a:cxnSpLocks/>
          </p:cNvCxnSpPr>
          <p:nvPr/>
        </p:nvCxnSpPr>
        <p:spPr>
          <a:xfrm>
            <a:off x="2315691" y="5099650"/>
            <a:ext cx="51267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>
            <a:extLst>
              <a:ext uri="{FF2B5EF4-FFF2-40B4-BE49-F238E27FC236}">
                <a16:creationId xmlns:a16="http://schemas.microsoft.com/office/drawing/2014/main" id="{1B7193C7-BA40-40C4-AF6E-E3A51F050CD4}"/>
              </a:ext>
            </a:extLst>
          </p:cNvPr>
          <p:cNvSpPr txBox="1"/>
          <p:nvPr/>
        </p:nvSpPr>
        <p:spPr>
          <a:xfrm>
            <a:off x="2374110" y="5077137"/>
            <a:ext cx="53882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11</a:t>
            </a:r>
            <a:endParaRPr lang="zh-CN" altLang="en-US" sz="1600" dirty="0"/>
          </a:p>
        </p:txBody>
      </p:sp>
      <p:sp>
        <p:nvSpPr>
          <p:cNvPr id="133" name="文本框 50">
            <a:extLst>
              <a:ext uri="{FF2B5EF4-FFF2-40B4-BE49-F238E27FC236}">
                <a16:creationId xmlns:a16="http://schemas.microsoft.com/office/drawing/2014/main" id="{415FBFDE-A706-4742-A8A2-A384409A1C42}"/>
              </a:ext>
            </a:extLst>
          </p:cNvPr>
          <p:cNvSpPr txBox="1"/>
          <p:nvPr/>
        </p:nvSpPr>
        <p:spPr>
          <a:xfrm>
            <a:off x="1038985" y="5941059"/>
            <a:ext cx="443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4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  <p:cxnSp>
        <p:nvCxnSpPr>
          <p:cNvPr id="134" name="直接箭头连接符 2">
            <a:extLst>
              <a:ext uri="{FF2B5EF4-FFF2-40B4-BE49-F238E27FC236}">
                <a16:creationId xmlns:a16="http://schemas.microsoft.com/office/drawing/2014/main" id="{EA075BD9-4F06-424C-9128-3C894300AA86}"/>
              </a:ext>
            </a:extLst>
          </p:cNvPr>
          <p:cNvCxnSpPr>
            <a:cxnSpLocks/>
          </p:cNvCxnSpPr>
          <p:nvPr/>
        </p:nvCxnSpPr>
        <p:spPr>
          <a:xfrm>
            <a:off x="1451951" y="6125725"/>
            <a:ext cx="840907" cy="0"/>
          </a:xfrm>
          <a:prstGeom prst="straightConnector1">
            <a:avLst/>
          </a:prstGeom>
          <a:ln>
            <a:solidFill>
              <a:srgbClr val="AD2B2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矩形 134">
            <a:extLst>
              <a:ext uri="{FF2B5EF4-FFF2-40B4-BE49-F238E27FC236}">
                <a16:creationId xmlns:a16="http://schemas.microsoft.com/office/drawing/2014/main" id="{AC7817D0-BEC6-41B9-80F2-253E8CD34C16}"/>
              </a:ext>
            </a:extLst>
          </p:cNvPr>
          <p:cNvSpPr/>
          <p:nvPr/>
        </p:nvSpPr>
        <p:spPr>
          <a:xfrm>
            <a:off x="927892" y="5603669"/>
            <a:ext cx="1954791" cy="78070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/>
          </a:p>
        </p:txBody>
      </p:sp>
      <p:sp>
        <p:nvSpPr>
          <p:cNvPr id="136" name="文本框 135">
            <a:extLst>
              <a:ext uri="{FF2B5EF4-FFF2-40B4-BE49-F238E27FC236}">
                <a16:creationId xmlns:a16="http://schemas.microsoft.com/office/drawing/2014/main" id="{04DC6CF6-3E17-48D6-8B44-A20A6AC3BCFA}"/>
              </a:ext>
            </a:extLst>
          </p:cNvPr>
          <p:cNvSpPr txBox="1"/>
          <p:nvPr/>
        </p:nvSpPr>
        <p:spPr>
          <a:xfrm>
            <a:off x="2371099" y="5562583"/>
            <a:ext cx="4802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11</a:t>
            </a:r>
            <a:endParaRPr lang="zh-CN" altLang="en-US" sz="1600" dirty="0"/>
          </a:p>
        </p:txBody>
      </p:sp>
      <p:sp>
        <p:nvSpPr>
          <p:cNvPr id="137" name="文本框 136">
            <a:extLst>
              <a:ext uri="{FF2B5EF4-FFF2-40B4-BE49-F238E27FC236}">
                <a16:creationId xmlns:a16="http://schemas.microsoft.com/office/drawing/2014/main" id="{01907D93-5D0A-498F-890A-A030C3A249B7}"/>
              </a:ext>
            </a:extLst>
          </p:cNvPr>
          <p:cNvSpPr txBox="1"/>
          <p:nvPr/>
        </p:nvSpPr>
        <p:spPr>
          <a:xfrm>
            <a:off x="2335876" y="5804716"/>
            <a:ext cx="7545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+1</a:t>
            </a:r>
            <a:endParaRPr lang="zh-CN" altLang="en-US" sz="1600" dirty="0"/>
          </a:p>
        </p:txBody>
      </p:sp>
      <p:cxnSp>
        <p:nvCxnSpPr>
          <p:cNvPr id="138" name="直接连接符 137">
            <a:extLst>
              <a:ext uri="{FF2B5EF4-FFF2-40B4-BE49-F238E27FC236}">
                <a16:creationId xmlns:a16="http://schemas.microsoft.com/office/drawing/2014/main" id="{549C3A07-5B9C-45AA-88AB-C7B1FF7FFC23}"/>
              </a:ext>
            </a:extLst>
          </p:cNvPr>
          <p:cNvCxnSpPr>
            <a:cxnSpLocks/>
          </p:cNvCxnSpPr>
          <p:nvPr/>
        </p:nvCxnSpPr>
        <p:spPr>
          <a:xfrm>
            <a:off x="2323713" y="6125725"/>
            <a:ext cx="51267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文本框 138">
            <a:extLst>
              <a:ext uri="{FF2B5EF4-FFF2-40B4-BE49-F238E27FC236}">
                <a16:creationId xmlns:a16="http://schemas.microsoft.com/office/drawing/2014/main" id="{6B2EE2E9-CBA5-4A73-8841-E4EC27825162}"/>
              </a:ext>
            </a:extLst>
          </p:cNvPr>
          <p:cNvSpPr txBox="1"/>
          <p:nvPr/>
        </p:nvSpPr>
        <p:spPr>
          <a:xfrm>
            <a:off x="2249574" y="6102184"/>
            <a:ext cx="6287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2626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100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56041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51" grpId="0" animBg="1"/>
      <p:bldP spid="52" grpId="0"/>
      <p:bldP spid="88" grpId="0"/>
      <p:bldP spid="90" grpId="0"/>
      <p:bldP spid="91" grpId="0" animBg="1"/>
      <p:bldP spid="97" grpId="0"/>
      <p:bldP spid="100" grpId="0" animBg="1"/>
      <p:bldP spid="111" grpId="0"/>
      <p:bldP spid="113" grpId="0"/>
      <p:bldP spid="114" grpId="0" animBg="1"/>
      <p:bldP spid="115" grpId="0"/>
      <p:bldP spid="116" grpId="0"/>
      <p:bldP spid="118" grpId="0"/>
      <p:bldP spid="119" grpId="0"/>
      <p:bldP spid="121" grpId="0" animBg="1"/>
      <p:bldP spid="122" grpId="0"/>
      <p:bldP spid="123" grpId="0"/>
      <p:bldP spid="125" grpId="0"/>
      <p:bldP spid="133" grpId="0"/>
      <p:bldP spid="135" grpId="0" animBg="1"/>
      <p:bldP spid="136" grpId="0"/>
      <p:bldP spid="137" grpId="0"/>
      <p:bldP spid="13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8008" y="1113948"/>
            <a:ext cx="10749599" cy="517190"/>
          </a:xfrm>
        </p:spPr>
        <p:txBody>
          <a:bodyPr/>
          <a:lstStyle/>
          <a:p>
            <a:r>
              <a:rPr kumimoji="1" lang="zh-CN" altLang="en-US" dirty="0"/>
              <a:t>“</a:t>
            </a:r>
            <a:r>
              <a:rPr kumimoji="1" lang="en-US" altLang="zh-CN" dirty="0">
                <a:solidFill>
                  <a:srgbClr val="C00000"/>
                </a:solidFill>
              </a:rPr>
              <a:t>+</a:t>
            </a:r>
            <a:r>
              <a:rPr kumimoji="1" lang="zh-CN" altLang="en-US" dirty="0"/>
              <a:t>”</a:t>
            </a:r>
            <a:r>
              <a:rPr kumimoji="1" lang="en-US" altLang="zh-CN" dirty="0"/>
              <a:t> </a:t>
            </a:r>
            <a:r>
              <a:rPr kumimoji="1" lang="zh-CN" altLang="en-US" dirty="0"/>
              <a:t>做连接符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BB888EB-CEA9-41B9-AC6D-A06AC6C6DEA2}"/>
              </a:ext>
            </a:extLst>
          </p:cNvPr>
          <p:cNvSpPr txBox="1"/>
          <p:nvPr/>
        </p:nvSpPr>
        <p:spPr>
          <a:xfrm>
            <a:off x="834072" y="2306813"/>
            <a:ext cx="5261928" cy="3609386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5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“abc”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‘a’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"abc"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"abc"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5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'a'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15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"abc"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15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'a’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Arial Unicode MS"/>
              <a:ea typeface="JetBrains Mono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""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'a'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'a'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 itheima 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"itheima"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'a'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"itheima"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(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'a'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));</a:t>
            </a:r>
            <a:endParaRPr kumimoji="0" lang="zh-CN" altLang="zh-CN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189A0F0-3F3F-4A8A-A60F-158D57495361}"/>
              </a:ext>
            </a:extLst>
          </p:cNvPr>
          <p:cNvSpPr txBox="1"/>
          <p:nvPr/>
        </p:nvSpPr>
        <p:spPr>
          <a:xfrm>
            <a:off x="710880" y="1638895"/>
            <a:ext cx="7087081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“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”符号与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字符串运算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的时候是用作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连接符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的，其结果依然是一个字符串。   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7BA631A-4C3E-4148-A1D2-F7F2F5DD9942}"/>
              </a:ext>
            </a:extLst>
          </p:cNvPr>
          <p:cNvSpPr txBox="1"/>
          <p:nvPr/>
        </p:nvSpPr>
        <p:spPr>
          <a:xfrm>
            <a:off x="6392034" y="3783237"/>
            <a:ext cx="5556408" cy="765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独门秘籍：</a:t>
            </a:r>
            <a:endParaRPr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能算则算，不能算就在一起。（计算机很聪明）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B890655-AF20-4D6B-A553-163946F2B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5723" y="1705722"/>
            <a:ext cx="3836010" cy="159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364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3947" y="756920"/>
            <a:ext cx="7238153" cy="4511040"/>
          </a:xfrm>
        </p:spPr>
        <p:txBody>
          <a:bodyPr/>
          <a:lstStyle/>
          <a:p>
            <a:r>
              <a:rPr kumimoji="1" lang="en-US" altLang="zh-CN" dirty="0"/>
              <a:t>+ </a:t>
            </a:r>
            <a:r>
              <a:rPr kumimoji="1" lang="zh-CN" altLang="en-US" dirty="0"/>
              <a:t>除了做基本数学运算，还有哪些功能？</a:t>
            </a:r>
            <a:endParaRPr kumimoji="1" lang="en-US" altLang="zh-CN" dirty="0"/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与字符串做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运算时会被当成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连接符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，其结果还是字符串</a:t>
            </a:r>
            <a:r>
              <a:rPr kumimoji="1" lang="zh-CN" altLang="en-US" dirty="0">
                <a:latin typeface="Consolas" panose="020B0609020204030204" pitchFamily="49" charset="0"/>
              </a:rPr>
              <a:t>。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能算则算，不能算就在一起。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0274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4999519" y="126055"/>
            <a:ext cx="6120235" cy="61556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算数运算符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符号做连接符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自增自减运算符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关系运算符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三元运算符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运算符优先级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案例知识：键盘录入技术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59752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0880" y="1118784"/>
            <a:ext cx="2657000" cy="517190"/>
          </a:xfrm>
        </p:spPr>
        <p:txBody>
          <a:bodyPr/>
          <a:lstStyle/>
          <a:p>
            <a:r>
              <a:rPr kumimoji="1" lang="zh-CN" altLang="en-US" dirty="0"/>
              <a:t>自增自减运算符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3AC7A95B-1DCF-4A5D-AC08-00B968330578}"/>
              </a:ext>
            </a:extLst>
          </p:cNvPr>
          <p:cNvSpPr/>
          <p:nvPr/>
        </p:nvSpPr>
        <p:spPr>
          <a:xfrm>
            <a:off x="710880" y="3873500"/>
            <a:ext cx="5131120" cy="2662938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794404C-F5B8-4ED4-A1EC-D758EA8DF817}"/>
              </a:ext>
            </a:extLst>
          </p:cNvPr>
          <p:cNvGraphicFramePr>
            <a:graphicFrameLocks noGrp="1"/>
          </p:cNvGraphicFramePr>
          <p:nvPr/>
        </p:nvGraphicFramePr>
        <p:xfrm>
          <a:off x="812800" y="1697958"/>
          <a:ext cx="6612467" cy="1609543"/>
        </p:xfrm>
        <a:graphic>
          <a:graphicData uri="http://schemas.openxmlformats.org/drawingml/2006/table">
            <a:tbl>
              <a:tblPr/>
              <a:tblGrid>
                <a:gridCol w="1123916">
                  <a:extLst>
                    <a:ext uri="{9D8B030D-6E8A-4147-A177-3AD203B41FA5}">
                      <a16:colId xmlns:a16="http://schemas.microsoft.com/office/drawing/2014/main" val="555299219"/>
                    </a:ext>
                  </a:extLst>
                </a:gridCol>
                <a:gridCol w="1132505">
                  <a:extLst>
                    <a:ext uri="{9D8B030D-6E8A-4147-A177-3AD203B41FA5}">
                      <a16:colId xmlns:a16="http://schemas.microsoft.com/office/drawing/2014/main" val="1450431261"/>
                    </a:ext>
                  </a:extLst>
                </a:gridCol>
                <a:gridCol w="4356046">
                  <a:extLst>
                    <a:ext uri="{9D8B030D-6E8A-4147-A177-3AD203B41FA5}">
                      <a16:colId xmlns:a16="http://schemas.microsoft.com/office/drawing/2014/main" val="1932126364"/>
                    </a:ext>
                  </a:extLst>
                </a:gridCol>
              </a:tblGrid>
              <a:tr h="59045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符号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作用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说明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1898584"/>
                  </a:ext>
                </a:extLst>
              </a:tr>
              <a:tr h="50954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Alibaba PuHuiTi R" pitchFamily="18" charset="-122"/>
                          <a:cs typeface="Alibaba PuHuiTi R" pitchFamily="18" charset="-122"/>
                        </a:rPr>
                        <a:t>++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自增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变量自身的值加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1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187812"/>
                  </a:ext>
                </a:extLst>
              </a:tr>
              <a:tr h="50954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Alibaba PuHuiTi R" pitchFamily="18" charset="-122"/>
                          <a:cs typeface="Alibaba PuHuiTi R" pitchFamily="18" charset="-122"/>
                        </a:rPr>
                        <a:t>--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自减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变量自身的值</a:t>
                      </a: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Alibaba PuHuiTi R" pitchFamily="18" charset="-122"/>
                          <a:cs typeface="Alibaba PuHuiTi R" pitchFamily="18" charset="-122"/>
                        </a:rPr>
                        <a:t>减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1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Alibaba PuHuiTi R" pitchFamily="18" charset="-122"/>
                        <a:ea typeface="Alibaba PuHuiTi R" pitchFamily="18" charset="-122"/>
                        <a:cs typeface="Alibaba PuHuiTi R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57182"/>
                  </a:ext>
                </a:extLst>
              </a:tr>
            </a:tbl>
          </a:graphicData>
        </a:graphic>
      </p:graphicFrame>
      <p:sp>
        <p:nvSpPr>
          <p:cNvPr id="11" name="TextBox 8">
            <a:extLst>
              <a:ext uri="{FF2B5EF4-FFF2-40B4-BE49-F238E27FC236}">
                <a16:creationId xmlns:a16="http://schemas.microsoft.com/office/drawing/2014/main" id="{C293688B-8AA1-48A6-A658-30CCC0DB48B8}"/>
              </a:ext>
            </a:extLst>
          </p:cNvPr>
          <p:cNvSpPr txBox="1"/>
          <p:nvPr/>
        </p:nvSpPr>
        <p:spPr>
          <a:xfrm>
            <a:off x="812800" y="3749531"/>
            <a:ext cx="6197600" cy="1565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4">
              <a:lnSpc>
                <a:spcPct val="200000"/>
              </a:lnSpc>
              <a:defRPr/>
            </a:pPr>
            <a:r>
              <a:rPr lang="zh-CN" altLang="en-US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注意：</a:t>
            </a:r>
            <a:endParaRPr lang="en-US" altLang="zh-CN" b="1" dirty="0">
              <a:solidFill>
                <a:srgbClr val="C00000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lvl="4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/>
                <a:cs typeface="阿里巴巴普惠体" panose="00020600040101010101" pitchFamily="18" charset="-122"/>
              </a:rPr>
              <a:t>++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/>
                <a:cs typeface="阿里巴巴普惠体" panose="00020600040101010101" pitchFamily="18" charset="-122"/>
              </a:rPr>
              <a:t>和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/>
                <a:cs typeface="阿里巴巴普惠体" panose="00020600040101010101" pitchFamily="18" charset="-122"/>
              </a:rPr>
              <a:t>--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Alibaba PuHuiTi R"/>
                <a:cs typeface="阿里巴巴普惠体" panose="00020600040101010101" pitchFamily="18" charset="-122"/>
              </a:rPr>
              <a:t>既可以放在变量的后边，也可以放在变量的前边。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lvl="4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++ 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-- 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只能操作变量，不能操作字面量的。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0B7F7D8-99DC-4DBE-B5B2-451675977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236" y="1268222"/>
            <a:ext cx="3277764" cy="437338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977E828-977E-4010-A7F7-7D5710ED3DD5}"/>
              </a:ext>
            </a:extLst>
          </p:cNvPr>
          <p:cNvSpPr/>
          <p:nvPr/>
        </p:nvSpPr>
        <p:spPr>
          <a:xfrm>
            <a:off x="10340340" y="4267199"/>
            <a:ext cx="685800" cy="69426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183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918" y="1157735"/>
            <a:ext cx="10749599" cy="517190"/>
          </a:xfrm>
        </p:spPr>
        <p:txBody>
          <a:bodyPr/>
          <a:lstStyle/>
          <a:p>
            <a:r>
              <a:rPr kumimoji="1" lang="zh-CN" altLang="en-US" dirty="0"/>
              <a:t>自增自减的使用注意事项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3AC7A95B-1DCF-4A5D-AC08-00B968330578}"/>
              </a:ext>
            </a:extLst>
          </p:cNvPr>
          <p:cNvSpPr/>
          <p:nvPr/>
        </p:nvSpPr>
        <p:spPr>
          <a:xfrm>
            <a:off x="609918" y="2177427"/>
            <a:ext cx="5131120" cy="2662938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C15F25-8BAF-4F18-B6B8-E5C8E68D7BF0}"/>
              </a:ext>
            </a:extLst>
          </p:cNvPr>
          <p:cNvSpPr txBox="1"/>
          <p:nvPr/>
        </p:nvSpPr>
        <p:spPr>
          <a:xfrm>
            <a:off x="0" y="1635973"/>
            <a:ext cx="10263136" cy="1011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95335" lvl="5" indent="-285750">
              <a:lnSpc>
                <a:spcPct val="20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++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--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如果不是单独使用（如在表达式中、或者同时有其它操作），放在变量前后会存在明显区别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409685" lvl="6" indent="-342900">
              <a:lnSpc>
                <a:spcPct val="20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放在变量的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前面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，先对变量进行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+1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-1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，再拿变量的值进行运算。 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329211ED-9BE1-4A47-AB50-8BEC5E54C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1089" y="2686705"/>
            <a:ext cx="2759396" cy="767069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 = </a:t>
            </a:r>
            <a: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</a:t>
            </a:r>
            <a: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lang="en-US" altLang="zh-CN" sz="15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en-US" altLang="zh-CN" sz="1500" dirty="0" err="1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rs</a:t>
            </a:r>
            <a:r>
              <a:rPr lang="en-US" altLang="zh-CN" sz="15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= ++a;</a:t>
            </a:r>
            <a:r>
              <a:rPr kumimoji="0" lang="zh-CN" altLang="zh-CN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en-US" altLang="zh-CN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</a:t>
            </a:r>
            <a:endParaRPr kumimoji="0" lang="en-US" altLang="zh-CN" sz="15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176B141C-2D31-4CDF-80EE-540DCEF5BB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1089" y="4223485"/>
            <a:ext cx="2759396" cy="767069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lang="en-US" altLang="zh-CN" sz="15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b</a:t>
            </a:r>
            <a: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= </a:t>
            </a:r>
            <a: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</a:t>
            </a:r>
            <a: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5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lang="en-US" altLang="zh-CN" sz="15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en-US" altLang="zh-CN" sz="1500" dirty="0" err="1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rs</a:t>
            </a:r>
            <a:r>
              <a:rPr lang="en-US" altLang="zh-CN" sz="15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= b++;</a:t>
            </a:r>
            <a:r>
              <a:rPr kumimoji="0" lang="zh-CN" altLang="zh-CN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en-US" altLang="zh-CN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</a:t>
            </a:r>
            <a:endParaRPr kumimoji="0" lang="en-US" altLang="zh-CN" sz="15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B227A6B-EFA5-41A1-A351-8DF1FF53E335}"/>
              </a:ext>
            </a:extLst>
          </p:cNvPr>
          <p:cNvSpPr txBox="1"/>
          <p:nvPr/>
        </p:nvSpPr>
        <p:spPr>
          <a:xfrm>
            <a:off x="-10321" y="3453774"/>
            <a:ext cx="8607244" cy="519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09685" lvl="6" indent="-342900">
              <a:lnSpc>
                <a:spcPct val="20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放在变量的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后面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，先拿变量的值进行运算，再对变量的值进行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+1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-1 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704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62281" y="1367444"/>
            <a:ext cx="6646030" cy="4511040"/>
          </a:xfrm>
        </p:spPr>
        <p:txBody>
          <a:bodyPr/>
          <a:lstStyle/>
          <a:p>
            <a:r>
              <a:rPr kumimoji="1" lang="zh-CN" altLang="en-US" dirty="0">
                <a:latin typeface="Consolas" panose="020B0609020204030204" pitchFamily="49" charset="0"/>
              </a:rPr>
              <a:t>自增、自减运算符是什么，有什么作用，需要注意什么？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++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--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。对当前变量值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+1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-1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只能操作变量，不能操作字面量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kumimoji="1" lang="zh-CN" altLang="en-US" dirty="0">
                <a:latin typeface="Consolas" panose="020B0609020204030204" pitchFamily="49" charset="0"/>
              </a:rPr>
              <a:t>自增、自减运算符在变量前后有区别吗？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如果单独使用放前后是没有区别的。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非单独使用：在变量前 ，先进行变量自增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自减，再使用变量。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非单独使用：在变量后 ，先使用变量，再进行变量自增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自减。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kumimoji="1"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91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674917-1B20-2E40-8226-8EC87787CE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自增、自减拓展案例（有些面试题的笔试题可能会出现）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579A06-C034-443D-BDCA-98FFEA15E5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6395" y="1798972"/>
            <a:ext cx="3125412" cy="225106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d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rs3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c++ + ++c - --d - ++d +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c--;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rs3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.println(c);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.println(d); 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5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4858055" y="499301"/>
            <a:ext cx="6096000" cy="4982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算数运算符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符号做连接符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自增自减运算符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赋值运算符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关系运算符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三</a:t>
            </a:r>
            <a:r>
              <a:rPr kumimoji="1"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元运算符</a:t>
            </a:r>
            <a:endParaRPr kumimoji="1"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42898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三角形 9">
            <a:extLst>
              <a:ext uri="{FF2B5EF4-FFF2-40B4-BE49-F238E27FC236}">
                <a16:creationId xmlns:a16="http://schemas.microsoft.com/office/drawing/2014/main" id="{82257A16-9A26-465F-BC00-11EFFDF26CA1}"/>
              </a:ext>
            </a:extLst>
          </p:cNvPr>
          <p:cNvSpPr/>
          <p:nvPr/>
        </p:nvSpPr>
        <p:spPr>
          <a:xfrm rot="2651319">
            <a:off x="717495" y="5877315"/>
            <a:ext cx="145648" cy="7810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0904A06C-A4D3-4B8C-975F-24DF5105DA93}"/>
              </a:ext>
            </a:extLst>
          </p:cNvPr>
          <p:cNvSpPr txBox="1"/>
          <p:nvPr/>
        </p:nvSpPr>
        <p:spPr>
          <a:xfrm>
            <a:off x="790319" y="5780338"/>
            <a:ext cx="6767513" cy="42595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注意：扩展的赋值运算符隐含了强制类型转换。</a:t>
            </a:r>
            <a:endParaRPr lang="en-US" altLang="zh-CN" sz="1600" b="1" dirty="0">
              <a:solidFill>
                <a:srgbClr val="C00000"/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9" name="文本占位符 3">
            <a:extLst>
              <a:ext uri="{FF2B5EF4-FFF2-40B4-BE49-F238E27FC236}">
                <a16:creationId xmlns:a16="http://schemas.microsoft.com/office/drawing/2014/main" id="{915135EA-5069-4ED0-8866-990EF5432875}"/>
              </a:ext>
            </a:extLst>
          </p:cNvPr>
          <p:cNvSpPr txBox="1">
            <a:spLocks/>
          </p:cNvSpPr>
          <p:nvPr/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基本赋值运算符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F49D2622-9BBB-43D7-949F-0C88D8E095F9}"/>
              </a:ext>
            </a:extLst>
          </p:cNvPr>
          <p:cNvSpPr txBox="1"/>
          <p:nvPr/>
        </p:nvSpPr>
        <p:spPr>
          <a:xfrm>
            <a:off x="710880" y="1390489"/>
            <a:ext cx="7331151" cy="79643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就是“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”。 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2" name="文本占位符 3">
            <a:extLst>
              <a:ext uri="{FF2B5EF4-FFF2-40B4-BE49-F238E27FC236}">
                <a16:creationId xmlns:a16="http://schemas.microsoft.com/office/drawing/2014/main" id="{A673BF90-AD84-4F55-8ADF-20DC6522B50C}"/>
              </a:ext>
            </a:extLst>
          </p:cNvPr>
          <p:cNvSpPr txBox="1">
            <a:spLocks/>
          </p:cNvSpPr>
          <p:nvPr/>
        </p:nvSpPr>
        <p:spPr>
          <a:xfrm>
            <a:off x="710880" y="2439731"/>
            <a:ext cx="2030467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扩展赋值运算符</a:t>
            </a: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24DE0F26-9EC4-431B-941E-0FC19C31DF52}"/>
              </a:ext>
            </a:extLst>
          </p:cNvPr>
          <p:cNvGraphicFramePr>
            <a:graphicFrameLocks noGrp="1"/>
          </p:cNvGraphicFramePr>
          <p:nvPr/>
        </p:nvGraphicFramePr>
        <p:xfrm>
          <a:off x="790319" y="3014187"/>
          <a:ext cx="9749261" cy="2606169"/>
        </p:xfrm>
        <a:graphic>
          <a:graphicData uri="http://schemas.openxmlformats.org/drawingml/2006/table">
            <a:tbl>
              <a:tblPr/>
              <a:tblGrid>
                <a:gridCol w="1657075">
                  <a:extLst>
                    <a:ext uri="{9D8B030D-6E8A-4147-A177-3AD203B41FA5}">
                      <a16:colId xmlns:a16="http://schemas.microsoft.com/office/drawing/2014/main" val="1138920238"/>
                    </a:ext>
                  </a:extLst>
                </a:gridCol>
                <a:gridCol w="1853673">
                  <a:extLst>
                    <a:ext uri="{9D8B030D-6E8A-4147-A177-3AD203B41FA5}">
                      <a16:colId xmlns:a16="http://schemas.microsoft.com/office/drawing/2014/main" val="4070352941"/>
                    </a:ext>
                  </a:extLst>
                </a:gridCol>
                <a:gridCol w="6238513">
                  <a:extLst>
                    <a:ext uri="{9D8B030D-6E8A-4147-A177-3AD203B41FA5}">
                      <a16:colId xmlns:a16="http://schemas.microsoft.com/office/drawing/2014/main" val="432614512"/>
                    </a:ext>
                  </a:extLst>
                </a:gridCol>
              </a:tblGrid>
              <a:tr h="49035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符号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作用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说明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2419644"/>
                  </a:ext>
                </a:extLst>
              </a:tr>
              <a:tr h="42316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Alibaba PuHuiTi R" pitchFamily="18" charset="-122"/>
                          <a:cs typeface="+mn-cs"/>
                        </a:rPr>
                        <a:t>+=</a:t>
                      </a:r>
                      <a:endParaRPr kumimoji="0" lang="zh-CN" altLang="en-US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Alibaba PuHuiTi R" pitchFamily="18" charset="-122"/>
                        <a:cs typeface="+mn-cs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加后赋值</a:t>
                      </a: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a+=b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 等价于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=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(a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的数据类型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(</a:t>
                      </a:r>
                      <a:r>
                        <a:rPr kumimoji="0" lang="en-US" altLang="zh-CN" sz="1600" b="0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a+b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); 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将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+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的值给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endParaRPr kumimoji="0" lang="zh-CN" altLang="en-US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539613"/>
                  </a:ext>
                </a:extLst>
              </a:tr>
              <a:tr h="42316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Alibaba PuHuiTi R" pitchFamily="18" charset="-122"/>
                          <a:cs typeface="+mn-cs"/>
                        </a:rPr>
                        <a:t>-=</a:t>
                      </a:r>
                      <a:endParaRPr kumimoji="0" lang="zh-CN" altLang="en-US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Alibaba PuHuiTi R" pitchFamily="18" charset="-122"/>
                        <a:cs typeface="+mn-cs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减后赋值</a:t>
                      </a:r>
                      <a:endParaRPr kumimoji="0" lang="en-US" altLang="zh-CN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a-=b 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等价于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= (a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的数据类型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)(a-b); 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将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-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的值给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endParaRPr kumimoji="0" lang="en-US" altLang="zh-CN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165722"/>
                  </a:ext>
                </a:extLst>
              </a:tr>
              <a:tr h="42316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Alibaba PuHuiTi R" pitchFamily="18" charset="-122"/>
                          <a:cs typeface="+mn-cs"/>
                        </a:rPr>
                        <a:t>*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Alibaba PuHuiTi R" pitchFamily="18" charset="-122"/>
                          <a:cs typeface="+mn-cs"/>
                        </a:rPr>
                        <a:t>=</a:t>
                      </a:r>
                      <a:endParaRPr kumimoji="0" lang="zh-CN" altLang="en-US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Consolas" panose="020B0609020204030204" pitchFamily="49" charset="0"/>
                        <a:ea typeface="Alibaba PuHuiTi R" pitchFamily="18" charset="-122"/>
                        <a:cs typeface="+mn-cs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乘后赋值</a:t>
                      </a: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a*=b 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等价于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= (a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的数据类型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)(a*b); 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将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*</a:t>
                      </a:r>
                      <a:r>
                        <a:rPr lang="en-US" altLang="zh-CN" sz="16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 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的值给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9855523"/>
                  </a:ext>
                </a:extLst>
              </a:tr>
              <a:tr h="42316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Consolas" panose="020B0609020204030204" pitchFamily="49" charset="0"/>
                          <a:ea typeface="Alibaba PuHuiTi R" pitchFamily="18" charset="-122"/>
                          <a:cs typeface="+mn-cs"/>
                        </a:rPr>
                        <a:t>/=</a:t>
                      </a: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除后赋值</a:t>
                      </a: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a/=b 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等价于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= (a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的数据类型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)(a/b); 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将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/</a:t>
                      </a:r>
                      <a:r>
                        <a:rPr lang="en-US" altLang="zh-CN" sz="1600" b="1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的商给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endParaRPr kumimoji="0" lang="zh-CN" altLang="en-US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903320"/>
                  </a:ext>
                </a:extLst>
              </a:tr>
              <a:tr h="42316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%=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取余后赋值</a:t>
                      </a: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a%=b 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等价于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= (a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的数据类型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)(</a:t>
                      </a:r>
                      <a:r>
                        <a:rPr kumimoji="0" lang="en-US" altLang="zh-CN" sz="1600" b="0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a%b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); 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将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 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%</a:t>
                      </a:r>
                      <a:r>
                        <a:rPr lang="en-US" altLang="zh-CN" sz="1600" b="1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 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的商给</a:t>
                      </a: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endParaRPr kumimoji="0" lang="zh-CN" altLang="en-US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3130488"/>
                  </a:ext>
                </a:extLst>
              </a:tr>
            </a:tbl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6477D9D9-F913-45AC-A2A4-A9C8B1D3D1C7}"/>
              </a:ext>
            </a:extLst>
          </p:cNvPr>
          <p:cNvSpPr txBox="1"/>
          <p:nvPr/>
        </p:nvSpPr>
        <p:spPr>
          <a:xfrm>
            <a:off x="937023" y="1877004"/>
            <a:ext cx="5890550" cy="33855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a 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;  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先看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“=”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右边，把数据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10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赋值给左边的变量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zh-CN" altLang="zh-CN" sz="1600" b="0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存储。</a:t>
            </a:r>
            <a:endParaRPr kumimoji="0" lang="zh-CN" altLang="zh-CN" sz="36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654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96390" y="992176"/>
            <a:ext cx="6646030" cy="4511040"/>
          </a:xfrm>
        </p:spPr>
        <p:txBody>
          <a:bodyPr/>
          <a:lstStyle/>
          <a:p>
            <a:r>
              <a:rPr kumimoji="1" lang="zh-CN" altLang="en-US" dirty="0">
                <a:latin typeface="Consolas" panose="020B0609020204030204" pitchFamily="49" charset="0"/>
              </a:rPr>
              <a:t>赋值运算符有哪些？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+=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-=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、*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/=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%=</a:t>
            </a:r>
          </a:p>
          <a:p>
            <a:r>
              <a:rPr kumimoji="1" lang="zh-CN" altLang="en-US" dirty="0">
                <a:latin typeface="Consolas" panose="020B0609020204030204" pitchFamily="49" charset="0"/>
              </a:rPr>
              <a:t>作用是什么？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基本作用是赋值，扩展运算符还自带了强制类型转换。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+=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还可以实现数据的累加，把别人的数据加给自己。</a:t>
            </a:r>
          </a:p>
        </p:txBody>
      </p:sp>
    </p:spTree>
    <p:extLst>
      <p:ext uri="{BB962C8B-B14F-4D97-AF65-F5344CB8AC3E}">
        <p14:creationId xmlns:p14="http://schemas.microsoft.com/office/powerpoint/2010/main" val="253832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3">
            <a:extLst>
              <a:ext uri="{FF2B5EF4-FFF2-40B4-BE49-F238E27FC236}">
                <a16:creationId xmlns:a16="http://schemas.microsoft.com/office/drawing/2014/main" id="{46F086F8-C0C2-4B8B-BACA-3D81D7372490}"/>
              </a:ext>
            </a:extLst>
          </p:cNvPr>
          <p:cNvSpPr txBox="1">
            <a:spLocks/>
          </p:cNvSpPr>
          <p:nvPr/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dirty="0"/>
              <a:t>十进制转二进制的算法</a:t>
            </a:r>
          </a:p>
        </p:txBody>
      </p:sp>
      <p:sp>
        <p:nvSpPr>
          <p:cNvPr id="20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710881" y="1646134"/>
            <a:ext cx="3620894" cy="338554"/>
          </a:xfrm>
        </p:spPr>
        <p:txBody>
          <a:bodyPr/>
          <a:lstStyle/>
          <a:p>
            <a:pPr marL="285750" indent="-285750" eaLnBrk="1" hangingPunct="1"/>
            <a:r>
              <a:rPr lang="zh-CN" altLang="en-US" b="0" dirty="0">
                <a:solidFill>
                  <a:srgbClr val="333333"/>
                </a:solidFill>
                <a:effectLst/>
                <a:latin typeface="PingFang SC"/>
              </a:rPr>
              <a:t>除二取余法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。</a:t>
            </a:r>
            <a:endParaRPr lang="zh-CN" altLang="en-US" b="1" dirty="0">
              <a:solidFill>
                <a:srgbClr val="333333"/>
              </a:solidFill>
              <a:effectLst/>
              <a:latin typeface="PingFang SC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DFEB2BEC-8969-4DEA-9EC4-D645035EDD4E}"/>
              </a:ext>
            </a:extLst>
          </p:cNvPr>
          <p:cNvGrpSpPr/>
          <p:nvPr/>
        </p:nvGrpSpPr>
        <p:grpSpPr>
          <a:xfrm>
            <a:off x="6852083" y="2522951"/>
            <a:ext cx="648677" cy="338554"/>
            <a:chOff x="1781908" y="2164861"/>
            <a:chExt cx="648677" cy="359508"/>
          </a:xfrm>
        </p:grpSpPr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C64064BB-1282-4FD7-A2A2-B154DBC89F7F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984E558D-8DAE-4148-9E94-DA08BD4E5CC1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93CA3C0-7DC6-471E-981C-EA21BED24980}"/>
              </a:ext>
            </a:extLst>
          </p:cNvPr>
          <p:cNvSpPr txBox="1"/>
          <p:nvPr/>
        </p:nvSpPr>
        <p:spPr>
          <a:xfrm>
            <a:off x="6954313" y="2463277"/>
            <a:ext cx="4860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13</a:t>
            </a:r>
            <a:endParaRPr lang="zh-CN" altLang="en-US" sz="1050" b="1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F3CF012-B083-456D-A799-6AE208C27684}"/>
              </a:ext>
            </a:extLst>
          </p:cNvPr>
          <p:cNvSpPr txBox="1"/>
          <p:nvPr/>
        </p:nvSpPr>
        <p:spPr>
          <a:xfrm>
            <a:off x="6477335" y="2507562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856C377-49C8-4769-87B5-75A316133790}"/>
              </a:ext>
            </a:extLst>
          </p:cNvPr>
          <p:cNvSpPr txBox="1"/>
          <p:nvPr/>
        </p:nvSpPr>
        <p:spPr>
          <a:xfrm>
            <a:off x="7116004" y="2888562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6</a:t>
            </a:r>
            <a:endParaRPr lang="zh-CN" altLang="en-US" dirty="0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D3DFC654-63BD-4BE1-A734-66CE0DAE43B6}"/>
              </a:ext>
            </a:extLst>
          </p:cNvPr>
          <p:cNvGrpSpPr/>
          <p:nvPr/>
        </p:nvGrpSpPr>
        <p:grpSpPr>
          <a:xfrm>
            <a:off x="7040162" y="2888521"/>
            <a:ext cx="648677" cy="338554"/>
            <a:chOff x="1781908" y="2164861"/>
            <a:chExt cx="648677" cy="359508"/>
          </a:xfrm>
        </p:grpSpPr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93975F21-A7D1-42D9-9458-9E2AE1D2C397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2C4F0E95-9ADE-431F-AA04-37B6D06C734A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8DEF0BD8-03CD-4411-8F50-4D4459D5F2A6}"/>
              </a:ext>
            </a:extLst>
          </p:cNvPr>
          <p:cNvSpPr txBox="1"/>
          <p:nvPr/>
        </p:nvSpPr>
        <p:spPr>
          <a:xfrm>
            <a:off x="7536382" y="2490293"/>
            <a:ext cx="232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5048348-E166-4058-A721-7D318084FF6B}"/>
              </a:ext>
            </a:extLst>
          </p:cNvPr>
          <p:cNvSpPr txBox="1"/>
          <p:nvPr/>
        </p:nvSpPr>
        <p:spPr>
          <a:xfrm>
            <a:off x="6707227" y="2876894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CB9F2A9-7EEC-4F08-BE57-4A3203B8D35A}"/>
              </a:ext>
            </a:extLst>
          </p:cNvPr>
          <p:cNvSpPr txBox="1"/>
          <p:nvPr/>
        </p:nvSpPr>
        <p:spPr>
          <a:xfrm>
            <a:off x="7166412" y="3282401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  <a:endParaRPr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A7535369-5103-411F-A3AC-C58854B67239}"/>
              </a:ext>
            </a:extLst>
          </p:cNvPr>
          <p:cNvGrpSpPr/>
          <p:nvPr/>
        </p:nvGrpSpPr>
        <p:grpSpPr>
          <a:xfrm>
            <a:off x="7148286" y="3252210"/>
            <a:ext cx="648677" cy="338554"/>
            <a:chOff x="1781908" y="2164861"/>
            <a:chExt cx="648677" cy="359508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DFB5D0EC-5BE2-4FDB-8044-EB1B908A4C10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963013B2-2B86-4E53-99BF-57E645ACD157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1665B3F8-5D4B-41C9-829A-D3EF1FBBF789}"/>
              </a:ext>
            </a:extLst>
          </p:cNvPr>
          <p:cNvSpPr txBox="1"/>
          <p:nvPr/>
        </p:nvSpPr>
        <p:spPr>
          <a:xfrm>
            <a:off x="7643156" y="2883208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59E5B19-7D21-4A65-B6A4-B16B1A117F44}"/>
              </a:ext>
            </a:extLst>
          </p:cNvPr>
          <p:cNvSpPr txBox="1"/>
          <p:nvPr/>
        </p:nvSpPr>
        <p:spPr>
          <a:xfrm>
            <a:off x="6778564" y="3269342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08F38578-1E97-4898-BF1F-A6AF6073073B}"/>
              </a:ext>
            </a:extLst>
          </p:cNvPr>
          <p:cNvSpPr txBox="1"/>
          <p:nvPr/>
        </p:nvSpPr>
        <p:spPr>
          <a:xfrm>
            <a:off x="7198750" y="3676050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813B93D-A578-45E9-8734-2711C6A0FD0F}"/>
              </a:ext>
            </a:extLst>
          </p:cNvPr>
          <p:cNvSpPr txBox="1"/>
          <p:nvPr/>
        </p:nvSpPr>
        <p:spPr>
          <a:xfrm>
            <a:off x="7703461" y="3265125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25F99624-7B1D-401B-A4B8-51E210DC60FD}"/>
              </a:ext>
            </a:extLst>
          </p:cNvPr>
          <p:cNvSpPr/>
          <p:nvPr/>
        </p:nvSpPr>
        <p:spPr>
          <a:xfrm>
            <a:off x="7289326" y="2399150"/>
            <a:ext cx="1561851" cy="1432558"/>
          </a:xfrm>
          <a:custGeom>
            <a:avLst/>
            <a:gdLst>
              <a:gd name="connsiteX0" fmla="*/ 0 w 1375621"/>
              <a:gd name="connsiteY0" fmla="*/ 1844040 h 1844040"/>
              <a:gd name="connsiteX1" fmla="*/ 1371600 w 1375621"/>
              <a:gd name="connsiteY1" fmla="*/ 419100 h 1844040"/>
              <a:gd name="connsiteX2" fmla="*/ 449580 w 1375621"/>
              <a:gd name="connsiteY2" fmla="*/ 0 h 1844040"/>
              <a:gd name="connsiteX3" fmla="*/ 449580 w 1375621"/>
              <a:gd name="connsiteY3" fmla="*/ 0 h 18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5621" h="1844040">
                <a:moveTo>
                  <a:pt x="0" y="1844040"/>
                </a:moveTo>
                <a:cubicBezTo>
                  <a:pt x="648335" y="1285240"/>
                  <a:pt x="1296670" y="726440"/>
                  <a:pt x="1371600" y="419100"/>
                </a:cubicBezTo>
                <a:cubicBezTo>
                  <a:pt x="1446530" y="111760"/>
                  <a:pt x="449580" y="0"/>
                  <a:pt x="449580" y="0"/>
                </a:cubicBezTo>
                <a:lnTo>
                  <a:pt x="449580" y="0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2BCCD5FA-0B71-4824-845C-FAD649459AAD}"/>
              </a:ext>
            </a:extLst>
          </p:cNvPr>
          <p:cNvSpPr/>
          <p:nvPr/>
        </p:nvSpPr>
        <p:spPr>
          <a:xfrm>
            <a:off x="7480471" y="2605928"/>
            <a:ext cx="747841" cy="1295228"/>
          </a:xfrm>
          <a:custGeom>
            <a:avLst/>
            <a:gdLst>
              <a:gd name="connsiteX0" fmla="*/ 0 w 381525"/>
              <a:gd name="connsiteY0" fmla="*/ 1432560 h 1432560"/>
              <a:gd name="connsiteX1" fmla="*/ 373380 w 381525"/>
              <a:gd name="connsiteY1" fmla="*/ 1173480 h 1432560"/>
              <a:gd name="connsiteX2" fmla="*/ 220980 w 381525"/>
              <a:gd name="connsiteY2" fmla="*/ 0 h 143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525" h="1432560">
                <a:moveTo>
                  <a:pt x="0" y="1432560"/>
                </a:moveTo>
                <a:cubicBezTo>
                  <a:pt x="168275" y="1422400"/>
                  <a:pt x="336550" y="1412240"/>
                  <a:pt x="373380" y="1173480"/>
                </a:cubicBezTo>
                <a:cubicBezTo>
                  <a:pt x="410210" y="934720"/>
                  <a:pt x="315595" y="467360"/>
                  <a:pt x="220980" y="0"/>
                </a:cubicBezTo>
              </a:path>
            </a:pathLst>
          </a:custGeom>
          <a:noFill/>
          <a:ln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0F9CF169-E649-4A97-88FB-03933A6DE46D}"/>
              </a:ext>
            </a:extLst>
          </p:cNvPr>
          <p:cNvSpPr txBox="1"/>
          <p:nvPr/>
        </p:nvSpPr>
        <p:spPr>
          <a:xfrm>
            <a:off x="6573989" y="4463919"/>
            <a:ext cx="2531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结果：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13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的二进制是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1101</a:t>
            </a:r>
            <a:endParaRPr lang="zh-CN" altLang="en-US" sz="9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D67CD468-6A75-4D31-8030-D0C77258BA4A}"/>
              </a:ext>
            </a:extLst>
          </p:cNvPr>
          <p:cNvGrpSpPr/>
          <p:nvPr/>
        </p:nvGrpSpPr>
        <p:grpSpPr>
          <a:xfrm>
            <a:off x="1798857" y="2719244"/>
            <a:ext cx="648677" cy="338554"/>
            <a:chOff x="1781908" y="2164861"/>
            <a:chExt cx="648677" cy="359508"/>
          </a:xfrm>
        </p:grpSpPr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6B970390-86B0-4A83-AA58-E14D5D54CF4A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3E7D76F8-20FC-4A25-B58B-E21230C50BC4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文本框 98">
            <a:extLst>
              <a:ext uri="{FF2B5EF4-FFF2-40B4-BE49-F238E27FC236}">
                <a16:creationId xmlns:a16="http://schemas.microsoft.com/office/drawing/2014/main" id="{5CB6BF24-18CD-4BEC-9AF5-5B8751BA82F3}"/>
              </a:ext>
            </a:extLst>
          </p:cNvPr>
          <p:cNvSpPr txBox="1"/>
          <p:nvPr/>
        </p:nvSpPr>
        <p:spPr>
          <a:xfrm>
            <a:off x="1901087" y="2659570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6</a:t>
            </a:r>
            <a:endParaRPr lang="zh-CN" altLang="en-US" sz="1050" b="1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E73F8A19-620F-4991-8186-DE73675D6A47}"/>
              </a:ext>
            </a:extLst>
          </p:cNvPr>
          <p:cNvSpPr txBox="1"/>
          <p:nvPr/>
        </p:nvSpPr>
        <p:spPr>
          <a:xfrm>
            <a:off x="1424109" y="2703855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C211156F-4FF5-4401-9579-6E2BB68DDD0F}"/>
              </a:ext>
            </a:extLst>
          </p:cNvPr>
          <p:cNvSpPr txBox="1"/>
          <p:nvPr/>
        </p:nvSpPr>
        <p:spPr>
          <a:xfrm>
            <a:off x="1926402" y="3086695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  <a:endParaRPr lang="zh-CN" altLang="en-US" dirty="0"/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E8785C2A-D32B-41AE-BE64-38918723DA7C}"/>
              </a:ext>
            </a:extLst>
          </p:cNvPr>
          <p:cNvSpPr txBox="1"/>
          <p:nvPr/>
        </p:nvSpPr>
        <p:spPr>
          <a:xfrm>
            <a:off x="2445123" y="2717363"/>
            <a:ext cx="232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endParaRPr lang="zh-CN" altLang="en-US" dirty="0"/>
          </a:p>
        </p:txBody>
      </p:sp>
      <p:sp>
        <p:nvSpPr>
          <p:cNvPr id="115" name="任意多边形: 形状 114">
            <a:extLst>
              <a:ext uri="{FF2B5EF4-FFF2-40B4-BE49-F238E27FC236}">
                <a16:creationId xmlns:a16="http://schemas.microsoft.com/office/drawing/2014/main" id="{E24AA18F-2AA7-42BC-AE35-78D14B92F07D}"/>
              </a:ext>
            </a:extLst>
          </p:cNvPr>
          <p:cNvSpPr/>
          <p:nvPr/>
        </p:nvSpPr>
        <p:spPr>
          <a:xfrm>
            <a:off x="2209800" y="2863387"/>
            <a:ext cx="1375621" cy="1844040"/>
          </a:xfrm>
          <a:custGeom>
            <a:avLst/>
            <a:gdLst>
              <a:gd name="connsiteX0" fmla="*/ 0 w 1375621"/>
              <a:gd name="connsiteY0" fmla="*/ 1844040 h 1844040"/>
              <a:gd name="connsiteX1" fmla="*/ 1371600 w 1375621"/>
              <a:gd name="connsiteY1" fmla="*/ 419100 h 1844040"/>
              <a:gd name="connsiteX2" fmla="*/ 449580 w 1375621"/>
              <a:gd name="connsiteY2" fmla="*/ 0 h 1844040"/>
              <a:gd name="connsiteX3" fmla="*/ 449580 w 1375621"/>
              <a:gd name="connsiteY3" fmla="*/ 0 h 18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5621" h="1844040">
                <a:moveTo>
                  <a:pt x="0" y="1844040"/>
                </a:moveTo>
                <a:cubicBezTo>
                  <a:pt x="648335" y="1285240"/>
                  <a:pt x="1296670" y="726440"/>
                  <a:pt x="1371600" y="419100"/>
                </a:cubicBezTo>
                <a:cubicBezTo>
                  <a:pt x="1446530" y="111760"/>
                  <a:pt x="449580" y="0"/>
                  <a:pt x="449580" y="0"/>
                </a:cubicBezTo>
                <a:lnTo>
                  <a:pt x="449580" y="0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任意多边形: 形状 115">
            <a:extLst>
              <a:ext uri="{FF2B5EF4-FFF2-40B4-BE49-F238E27FC236}">
                <a16:creationId xmlns:a16="http://schemas.microsoft.com/office/drawing/2014/main" id="{A80C8ADC-EC1A-4DDE-9D2F-518F9BC0F01C}"/>
              </a:ext>
            </a:extLst>
          </p:cNvPr>
          <p:cNvSpPr/>
          <p:nvPr/>
        </p:nvSpPr>
        <p:spPr>
          <a:xfrm>
            <a:off x="2189252" y="2923904"/>
            <a:ext cx="925834" cy="709301"/>
          </a:xfrm>
          <a:custGeom>
            <a:avLst/>
            <a:gdLst>
              <a:gd name="connsiteX0" fmla="*/ 0 w 381525"/>
              <a:gd name="connsiteY0" fmla="*/ 1432560 h 1432560"/>
              <a:gd name="connsiteX1" fmla="*/ 373380 w 381525"/>
              <a:gd name="connsiteY1" fmla="*/ 1173480 h 1432560"/>
              <a:gd name="connsiteX2" fmla="*/ 220980 w 381525"/>
              <a:gd name="connsiteY2" fmla="*/ 0 h 1432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525" h="1432560">
                <a:moveTo>
                  <a:pt x="0" y="1432560"/>
                </a:moveTo>
                <a:cubicBezTo>
                  <a:pt x="168275" y="1422400"/>
                  <a:pt x="336550" y="1412240"/>
                  <a:pt x="373380" y="1173480"/>
                </a:cubicBezTo>
                <a:cubicBezTo>
                  <a:pt x="410210" y="934720"/>
                  <a:pt x="315595" y="467360"/>
                  <a:pt x="220980" y="0"/>
                </a:cubicBezTo>
              </a:path>
            </a:pathLst>
          </a:custGeom>
          <a:noFill/>
          <a:ln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C4AACFC2-CE1D-4D2F-9D5E-250792285529}"/>
              </a:ext>
            </a:extLst>
          </p:cNvPr>
          <p:cNvSpPr txBox="1"/>
          <p:nvPr/>
        </p:nvSpPr>
        <p:spPr>
          <a:xfrm>
            <a:off x="1356902" y="4461194"/>
            <a:ext cx="22878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结果：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6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的二进制是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110</a:t>
            </a:r>
            <a:endParaRPr lang="zh-CN" altLang="en-US" sz="9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9E6B7BEE-D50E-47E2-B656-094F7FDB45B2}"/>
              </a:ext>
            </a:extLst>
          </p:cNvPr>
          <p:cNvGrpSpPr/>
          <p:nvPr/>
        </p:nvGrpSpPr>
        <p:grpSpPr>
          <a:xfrm>
            <a:off x="1919106" y="3077605"/>
            <a:ext cx="648677" cy="338554"/>
            <a:chOff x="1781908" y="2164861"/>
            <a:chExt cx="648677" cy="359508"/>
          </a:xfrm>
        </p:grpSpPr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15ACEBD4-6A77-47F4-B3FE-250AC21E56F8}"/>
                </a:ext>
              </a:extLst>
            </p:cNvPr>
            <p:cNvCxnSpPr/>
            <p:nvPr/>
          </p:nvCxnSpPr>
          <p:spPr>
            <a:xfrm>
              <a:off x="1781908" y="2164861"/>
              <a:ext cx="0" cy="35950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18B30401-BD3A-4F82-BC73-BEAEB1AC8E64}"/>
                </a:ext>
              </a:extLst>
            </p:cNvPr>
            <p:cNvCxnSpPr>
              <a:cxnSpLocks/>
            </p:cNvCxnSpPr>
            <p:nvPr/>
          </p:nvCxnSpPr>
          <p:spPr>
            <a:xfrm>
              <a:off x="1781908" y="2524369"/>
              <a:ext cx="64867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82">
            <a:extLst>
              <a:ext uri="{FF2B5EF4-FFF2-40B4-BE49-F238E27FC236}">
                <a16:creationId xmlns:a16="http://schemas.microsoft.com/office/drawing/2014/main" id="{68DB9643-BCF6-4A6F-AC15-F08661D9D79F}"/>
              </a:ext>
            </a:extLst>
          </p:cNvPr>
          <p:cNvSpPr txBox="1"/>
          <p:nvPr/>
        </p:nvSpPr>
        <p:spPr>
          <a:xfrm>
            <a:off x="1569431" y="3062216"/>
            <a:ext cx="272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07E61A6F-6015-455A-B20A-418ED564ACF3}"/>
              </a:ext>
            </a:extLst>
          </p:cNvPr>
          <p:cNvSpPr txBox="1"/>
          <p:nvPr/>
        </p:nvSpPr>
        <p:spPr>
          <a:xfrm flipH="1">
            <a:off x="1886810" y="3448545"/>
            <a:ext cx="2951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BEF4D0C-F4BF-4311-B90B-F704975926DD}"/>
              </a:ext>
            </a:extLst>
          </p:cNvPr>
          <p:cNvSpPr txBox="1"/>
          <p:nvPr/>
        </p:nvSpPr>
        <p:spPr>
          <a:xfrm>
            <a:off x="2424436" y="3086695"/>
            <a:ext cx="232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6B841629-DCAE-4180-8666-0FED2B0678F5}"/>
              </a:ext>
            </a:extLst>
          </p:cNvPr>
          <p:cNvSpPr/>
          <p:nvPr/>
        </p:nvSpPr>
        <p:spPr bwMode="auto">
          <a:xfrm>
            <a:off x="2112195" y="2504363"/>
            <a:ext cx="1662114" cy="626663"/>
          </a:xfrm>
          <a:prstGeom prst="rect">
            <a:avLst/>
          </a:prstGeom>
          <a:solidFill>
            <a:srgbClr val="AD2A26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Arial" panose="020B0604020202090204" pitchFamily="34" charset="0"/>
              </a:rPr>
              <a:t>问题</a:t>
            </a: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92E1414F-C2B8-4C3B-93BC-8C7E12EAFA06}"/>
              </a:ext>
            </a:extLst>
          </p:cNvPr>
          <p:cNvSpPr/>
          <p:nvPr/>
        </p:nvSpPr>
        <p:spPr bwMode="auto">
          <a:xfrm>
            <a:off x="3774309" y="2504363"/>
            <a:ext cx="5331815" cy="626663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AD2A2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你现在说的数字很小，那我一个数很大，比如153，他的二进制难道我一个个12345678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….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这样推出来吗，有没有更直接的算法呢？</a:t>
            </a:r>
          </a:p>
        </p:txBody>
      </p:sp>
    </p:spTree>
    <p:extLst>
      <p:ext uri="{BB962C8B-B14F-4D97-AF65-F5344CB8AC3E}">
        <p14:creationId xmlns:p14="http://schemas.microsoft.com/office/powerpoint/2010/main" val="194865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  <p:bldP spid="25" grpId="0"/>
      <p:bldP spid="27" grpId="0"/>
      <p:bldP spid="28" grpId="0"/>
      <p:bldP spid="32" grpId="0"/>
      <p:bldP spid="36" grpId="0"/>
      <p:bldP spid="37" grpId="0"/>
      <p:bldP spid="41" grpId="0"/>
      <p:bldP spid="42" grpId="0"/>
      <p:bldP spid="43" grpId="0"/>
      <p:bldP spid="44" grpId="0"/>
      <p:bldP spid="56" grpId="0" animBg="1"/>
      <p:bldP spid="57" grpId="0"/>
      <p:bldP spid="99" grpId="0"/>
      <p:bldP spid="100" grpId="0"/>
      <p:bldP spid="101" grpId="0"/>
      <p:bldP spid="105" grpId="0"/>
      <p:bldP spid="116" grpId="0" animBg="1"/>
      <p:bldP spid="117" grpId="0"/>
      <p:bldP spid="83" grpId="0"/>
      <p:bldP spid="84" grpId="0"/>
      <p:bldP spid="85" grpId="0"/>
      <p:bldP spid="86" grpId="0" animBg="1"/>
      <p:bldP spid="86" grpId="1" animBg="1"/>
      <p:bldP spid="87" grpId="0" animBg="1"/>
      <p:bldP spid="87" grpId="1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4809069" y="164565"/>
            <a:ext cx="6096000" cy="6625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算数运算符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符号做连接符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自增自减运算符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关系运算符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三元运算符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运算符优先级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案例知识：键盘录入技术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609585" lvl="1">
              <a:lnSpc>
                <a:spcPct val="200000"/>
              </a:lnSpc>
            </a:pP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17373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13A3CF54-2986-469F-BDEC-AE75433B1B5F}"/>
              </a:ext>
            </a:extLst>
          </p:cNvPr>
          <p:cNvGraphicFramePr>
            <a:graphicFrameLocks noGrp="1"/>
          </p:cNvGraphicFramePr>
          <p:nvPr/>
        </p:nvGraphicFramePr>
        <p:xfrm>
          <a:off x="790319" y="2094412"/>
          <a:ext cx="9689995" cy="2813674"/>
        </p:xfrm>
        <a:graphic>
          <a:graphicData uri="http://schemas.openxmlformats.org/drawingml/2006/table">
            <a:tbl>
              <a:tblPr/>
              <a:tblGrid>
                <a:gridCol w="2552557">
                  <a:extLst>
                    <a:ext uri="{9D8B030D-6E8A-4147-A177-3AD203B41FA5}">
                      <a16:colId xmlns:a16="http://schemas.microsoft.com/office/drawing/2014/main" val="1138920238"/>
                    </a:ext>
                  </a:extLst>
                </a:gridCol>
                <a:gridCol w="7137438">
                  <a:extLst>
                    <a:ext uri="{9D8B030D-6E8A-4147-A177-3AD203B41FA5}">
                      <a16:colId xmlns:a16="http://schemas.microsoft.com/office/drawing/2014/main" val="4070352941"/>
                    </a:ext>
                  </a:extLst>
                </a:gridCol>
              </a:tblGrid>
              <a:tr h="40109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符号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说明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2419644"/>
                  </a:ext>
                </a:extLst>
              </a:tr>
              <a:tr h="4020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==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a==b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，判断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和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的值是否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相等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，不成立为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203927"/>
                  </a:ext>
                </a:extLst>
              </a:tr>
              <a:tr h="4020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!=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a!=b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，判断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和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的值是否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不相等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，不成立为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539613"/>
                  </a:ext>
                </a:extLst>
              </a:tr>
              <a:tr h="4020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&gt;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a&gt;b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  判断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是否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大于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，不成立为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endParaRPr kumimoji="0" lang="en-US" altLang="zh-CN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165722"/>
                  </a:ext>
                </a:extLst>
              </a:tr>
              <a:tr h="4020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&gt;=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a&gt;=b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，判断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是否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大于等于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，不成立为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endParaRPr kumimoji="0" lang="en-US" altLang="zh-CN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9855523"/>
                  </a:ext>
                </a:extLst>
              </a:tr>
              <a:tr h="4020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&lt;</a:t>
                      </a: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a&lt;b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  判断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是否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小于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，不成立为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endParaRPr kumimoji="0" lang="en-US" altLang="zh-CN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903320"/>
                  </a:ext>
                </a:extLst>
              </a:tr>
              <a:tr h="4020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&lt;=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a&lt;=b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，判断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a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是否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小于等于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b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，不成立为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8" marB="4574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2739569"/>
                  </a:ext>
                </a:extLst>
              </a:tr>
            </a:tbl>
          </a:graphicData>
        </a:graphic>
      </p:graphicFrame>
      <p:sp>
        <p:nvSpPr>
          <p:cNvPr id="9" name="三角形 9">
            <a:extLst>
              <a:ext uri="{FF2B5EF4-FFF2-40B4-BE49-F238E27FC236}">
                <a16:creationId xmlns:a16="http://schemas.microsoft.com/office/drawing/2014/main" id="{EF2761FC-AC46-4980-A17F-84A75D66E46C}"/>
              </a:ext>
            </a:extLst>
          </p:cNvPr>
          <p:cNvSpPr/>
          <p:nvPr/>
        </p:nvSpPr>
        <p:spPr>
          <a:xfrm rot="2651319">
            <a:off x="717495" y="5556884"/>
            <a:ext cx="145648" cy="7810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CC5432A-A8FB-40C1-807C-8F827D396420}"/>
              </a:ext>
            </a:extLst>
          </p:cNvPr>
          <p:cNvSpPr txBox="1"/>
          <p:nvPr/>
        </p:nvSpPr>
        <p:spPr>
          <a:xfrm>
            <a:off x="867599" y="5205725"/>
            <a:ext cx="10456801" cy="468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注意：</a:t>
            </a:r>
            <a:r>
              <a:rPr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在做相等判断是，</a:t>
            </a:r>
            <a:r>
              <a:rPr lang="zh-CN" altLang="en-US" sz="18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千万不要把  </a:t>
            </a:r>
            <a:r>
              <a:rPr lang="en-US" altLang="zh-CN" sz="18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==</a:t>
            </a:r>
            <a:r>
              <a:rPr lang="zh-CN" altLang="en-US" sz="18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误写成  </a:t>
            </a:r>
            <a:r>
              <a:rPr lang="en-US" altLang="zh-CN" sz="18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=</a:t>
            </a:r>
            <a:r>
              <a:rPr lang="zh-CN" altLang="en-US" sz="18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</a:t>
            </a:r>
            <a:endParaRPr lang="en-US" altLang="zh-CN" sz="18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文本占位符 3">
            <a:extLst>
              <a:ext uri="{FF2B5EF4-FFF2-40B4-BE49-F238E27FC236}">
                <a16:creationId xmlns:a16="http://schemas.microsoft.com/office/drawing/2014/main" id="{621BE54B-9107-4F83-9C2D-99030F7F9229}"/>
              </a:ext>
            </a:extLst>
          </p:cNvPr>
          <p:cNvSpPr txBox="1">
            <a:spLocks/>
          </p:cNvSpPr>
          <p:nvPr/>
        </p:nvSpPr>
        <p:spPr>
          <a:xfrm>
            <a:off x="731521" y="994994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关系运算符</a:t>
            </a:r>
          </a:p>
        </p:txBody>
      </p:sp>
      <p:sp>
        <p:nvSpPr>
          <p:cNvPr id="16" name="TextBox 6">
            <a:extLst>
              <a:ext uri="{FF2B5EF4-FFF2-40B4-BE49-F238E27FC236}">
                <a16:creationId xmlns:a16="http://schemas.microsoft.com/office/drawing/2014/main" id="{B3A6F760-A396-4CA6-B58D-14D3402486FC}"/>
              </a:ext>
            </a:extLst>
          </p:cNvPr>
          <p:cNvSpPr txBox="1"/>
          <p:nvPr/>
        </p:nvSpPr>
        <p:spPr>
          <a:xfrm>
            <a:off x="710880" y="1491512"/>
            <a:ext cx="9271320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是对数据进行条件判断的符号，最终会返回一个比较的布尔结果（</a:t>
            </a:r>
            <a:r>
              <a:rPr lang="en-US" altLang="zh-CN" sz="1600" dirty="0" err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false,true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032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4998255" y="290691"/>
            <a:ext cx="6096000" cy="6125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算数运算符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符号做连接符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自增自减运算符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关系运算符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逻辑运算符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三元运算符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运算符优先级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案例知识：键盘录入技术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67876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1200" y="1187453"/>
            <a:ext cx="10749599" cy="517190"/>
          </a:xfrm>
        </p:spPr>
        <p:txBody>
          <a:bodyPr/>
          <a:lstStyle/>
          <a:p>
            <a:r>
              <a:rPr kumimoji="1" lang="zh-CN" altLang="en-US" dirty="0"/>
              <a:t>逻辑运算符概述</a:t>
            </a:r>
          </a:p>
        </p:txBody>
      </p:sp>
      <p:sp>
        <p:nvSpPr>
          <p:cNvPr id="18" name="TextBox 8">
            <a:extLst>
              <a:ext uri="{FF2B5EF4-FFF2-40B4-BE49-F238E27FC236}">
                <a16:creationId xmlns:a16="http://schemas.microsoft.com/office/drawing/2014/main" id="{F6DACCCA-1996-4850-BC30-81CAE456DEA1}"/>
              </a:ext>
            </a:extLst>
          </p:cNvPr>
          <p:cNvSpPr txBox="1"/>
          <p:nvPr/>
        </p:nvSpPr>
        <p:spPr>
          <a:xfrm>
            <a:off x="770043" y="1652104"/>
            <a:ext cx="6701465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可以把多个条件的布尔结果放在一起运算，最终返回一个布尔结果。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078823EA-B58D-4924-B310-45DA024C53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900151"/>
              </p:ext>
            </p:extLst>
          </p:nvPr>
        </p:nvGraphicFramePr>
        <p:xfrm>
          <a:off x="840988" y="2896391"/>
          <a:ext cx="8483373" cy="3165714"/>
        </p:xfrm>
        <a:graphic>
          <a:graphicData uri="http://schemas.openxmlformats.org/drawingml/2006/table">
            <a:tbl>
              <a:tblPr/>
              <a:tblGrid>
                <a:gridCol w="881962">
                  <a:extLst>
                    <a:ext uri="{9D8B030D-6E8A-4147-A177-3AD203B41FA5}">
                      <a16:colId xmlns:a16="http://schemas.microsoft.com/office/drawing/2014/main" val="973644181"/>
                    </a:ext>
                  </a:extLst>
                </a:gridCol>
                <a:gridCol w="961467">
                  <a:extLst>
                    <a:ext uri="{9D8B030D-6E8A-4147-A177-3AD203B41FA5}">
                      <a16:colId xmlns:a16="http://schemas.microsoft.com/office/drawing/2014/main" val="1819392816"/>
                    </a:ext>
                  </a:extLst>
                </a:gridCol>
                <a:gridCol w="6639944">
                  <a:extLst>
                    <a:ext uri="{9D8B030D-6E8A-4147-A177-3AD203B41FA5}">
                      <a16:colId xmlns:a16="http://schemas.microsoft.com/office/drawing/2014/main" val="85589329"/>
                    </a:ext>
                  </a:extLst>
                </a:gridCol>
              </a:tblGrid>
              <a:tr h="58032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符号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介绍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说明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641929"/>
                  </a:ext>
                </a:extLst>
              </a:tr>
              <a:tr h="64634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&amp;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逻辑与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必须都是</a:t>
                      </a:r>
                      <a:r>
                        <a:rPr lang="en-US" altLang="zh-CN" sz="1400" dirty="0"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lang="zh-CN" altLang="en-US" sz="1400" dirty="0"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，结果才是</a:t>
                      </a:r>
                      <a:r>
                        <a:rPr lang="en-US" altLang="zh-CN" sz="1400" dirty="0"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true; </a:t>
                      </a:r>
                      <a:r>
                        <a:rPr lang="zh-CN" altLang="en-US" sz="1400" dirty="0">
                          <a:solidFill>
                            <a:srgbClr val="C00000"/>
                          </a:solidFill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只要有一个是</a:t>
                      </a:r>
                      <a:r>
                        <a:rPr lang="en-US" altLang="zh-CN" sz="1400" dirty="0">
                          <a:solidFill>
                            <a:srgbClr val="C00000"/>
                          </a:solidFill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r>
                        <a:rPr lang="zh-CN" altLang="en-US" sz="1400" dirty="0">
                          <a:solidFill>
                            <a:srgbClr val="C00000"/>
                          </a:solidFill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，结果一定是</a:t>
                      </a:r>
                      <a:r>
                        <a:rPr lang="en-US" altLang="zh-CN" sz="1400" dirty="0">
                          <a:solidFill>
                            <a:srgbClr val="C00000"/>
                          </a:solidFill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r>
                        <a:rPr lang="zh-CN" altLang="en-US" sz="1400" dirty="0"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。</a:t>
                      </a:r>
                    </a:p>
                  </a:txBody>
                  <a:tcPr marL="91408" marR="91408" marT="45730" marB="4573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76553"/>
                  </a:ext>
                </a:extLst>
              </a:tr>
              <a:tr h="6463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|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逻辑或</a:t>
                      </a: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只要有一个为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、结果就是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</a:p>
                  </a:txBody>
                  <a:tcPr marL="91408" marR="91408" marT="45730" marB="4573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214377"/>
                  </a:ext>
                </a:extLst>
              </a:tr>
              <a:tr h="6463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  ！</a:t>
                      </a: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逻辑非</a:t>
                      </a:r>
                      <a:endParaRPr kumimoji="0" lang="en-US" altLang="zh-CN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你真我假、你假我真。 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!true=false 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、 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!false= true</a:t>
                      </a:r>
                    </a:p>
                  </a:txBody>
                  <a:tcPr marL="91408" marR="91408" marT="45730" marB="4573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185022"/>
                  </a:ext>
                </a:extLst>
              </a:tr>
              <a:tr h="6463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^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逻辑异或</a:t>
                      </a:r>
                    </a:p>
                  </a:txBody>
                  <a:tcPr marL="91408" marR="91408" marT="45721" marB="4572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如果两个条件都是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或者都是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则结果是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。两个条件不同结果是</a:t>
                      </a: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阿里巴巴普惠体" panose="00020600040101010101" pitchFamily="18" charset="-122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。</a:t>
                      </a:r>
                      <a:endParaRPr kumimoji="0" lang="en-US" altLang="zh-CN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阿里巴巴普惠体" panose="00020600040101010101" pitchFamily="18" charset="-122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91408" marR="91408" marT="45730" marB="4573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  <a:alpha val="79999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630239"/>
                  </a:ext>
                </a:extLst>
              </a:tr>
            </a:tbl>
          </a:graphicData>
        </a:graphic>
      </p:graphicFrame>
      <p:pic>
        <p:nvPicPr>
          <p:cNvPr id="13" name="图片 12">
            <a:extLst>
              <a:ext uri="{FF2B5EF4-FFF2-40B4-BE49-F238E27FC236}">
                <a16:creationId xmlns:a16="http://schemas.microsoft.com/office/drawing/2014/main" id="{ADFD9751-8EF1-451E-A836-D77535FDC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200" y="2137684"/>
            <a:ext cx="6191250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7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短路逻辑运算符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2B9BFC2-569E-4E9A-9768-06AA57950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424313"/>
              </p:ext>
            </p:extLst>
          </p:nvPr>
        </p:nvGraphicFramePr>
        <p:xfrm>
          <a:off x="731521" y="1583046"/>
          <a:ext cx="8500645" cy="1609543"/>
        </p:xfrm>
        <a:graphic>
          <a:graphicData uri="http://schemas.openxmlformats.org/drawingml/2006/table">
            <a:tbl>
              <a:tblPr/>
              <a:tblGrid>
                <a:gridCol w="1444848">
                  <a:extLst>
                    <a:ext uri="{9D8B030D-6E8A-4147-A177-3AD203B41FA5}">
                      <a16:colId xmlns:a16="http://schemas.microsoft.com/office/drawing/2014/main" val="973644181"/>
                    </a:ext>
                  </a:extLst>
                </a:gridCol>
                <a:gridCol w="1455889">
                  <a:extLst>
                    <a:ext uri="{9D8B030D-6E8A-4147-A177-3AD203B41FA5}">
                      <a16:colId xmlns:a16="http://schemas.microsoft.com/office/drawing/2014/main" val="1819392816"/>
                    </a:ext>
                  </a:extLst>
                </a:gridCol>
                <a:gridCol w="5599908">
                  <a:extLst>
                    <a:ext uri="{9D8B030D-6E8A-4147-A177-3AD203B41FA5}">
                      <a16:colId xmlns:a16="http://schemas.microsoft.com/office/drawing/2014/main" val="85589329"/>
                    </a:ext>
                  </a:extLst>
                </a:gridCol>
              </a:tblGrid>
              <a:tr h="59045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符号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介绍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libaba PuHuiTi R" pitchFamily="18" charset="-122"/>
                          <a:ea typeface="Alibaba PuHuiTi R" pitchFamily="18" charset="-122"/>
                          <a:cs typeface="Alibaba PuHuiTi R" pitchFamily="18" charset="-122"/>
                        </a:rPr>
                        <a:t>说明</a:t>
                      </a:r>
                    </a:p>
                  </a:txBody>
                  <a:tcPr marL="91408" marR="91408" marT="45741" marB="4574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641929"/>
                  </a:ext>
                </a:extLst>
              </a:tr>
              <a:tr h="5095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&amp;&amp;</a:t>
                      </a:r>
                    </a:p>
                  </a:txBody>
                  <a:tcPr marL="121877" marR="121877" marT="61001" marB="6100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短路与</a:t>
                      </a:r>
                    </a:p>
                  </a:txBody>
                  <a:tcPr marL="121877" marR="121877" marT="61001" marB="6100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判断结果与“</a:t>
                      </a:r>
                      <a:r>
                        <a:rPr lang="en-US" altLang="zh-CN" sz="1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&amp;</a:t>
                      </a:r>
                      <a:r>
                        <a:rPr lang="zh-CN" altLang="en-US" sz="1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”一样。过程是</a:t>
                      </a:r>
                      <a:r>
                        <a:rPr lang="zh-CN" altLang="en-US" sz="1400" b="1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左边为 </a:t>
                      </a:r>
                      <a:r>
                        <a:rPr lang="en-US" altLang="zh-CN" sz="1400" b="1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false</a:t>
                      </a:r>
                      <a:r>
                        <a:rPr lang="zh-CN" altLang="en-US" sz="1400" b="1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，右边则不执行。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7" marR="121877" marT="61001" marB="6100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76553"/>
                  </a:ext>
                </a:extLst>
              </a:tr>
              <a:tr h="5095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||</a:t>
                      </a:r>
                      <a:endParaRPr kumimoji="0" lang="zh-CN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7" marR="121877" marT="61001" marB="6100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短路或</a:t>
                      </a:r>
                    </a:p>
                  </a:txBody>
                  <a:tcPr marL="121877" marR="121877" marT="61001" marB="6100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判断结果与“</a:t>
                      </a: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|</a:t>
                      </a:r>
                      <a:r>
                        <a:rPr lang="zh-CN" altLang="en-US" sz="14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”一样。过程是</a:t>
                      </a:r>
                      <a:r>
                        <a:rPr lang="zh-CN" altLang="en-US" sz="1400" b="1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左边为 </a:t>
                      </a:r>
                      <a:r>
                        <a:rPr lang="en-US" altLang="zh-CN" sz="1400" b="1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true</a:t>
                      </a:r>
                      <a:r>
                        <a:rPr lang="zh-CN" altLang="en-US" sz="1400" b="1" dirty="0">
                          <a:solidFill>
                            <a:schemeClr val="accent2"/>
                          </a:solidFill>
                          <a:latin typeface="Consolas" panose="020B0609020204030204" pitchFamily="49" charset="0"/>
                          <a:ea typeface="阿里巴巴普惠体" panose="00020600040101010101" pitchFamily="18" charset="-122"/>
                          <a:cs typeface="阿里巴巴普惠体" panose="00020600040101010101" pitchFamily="18" charset="-122"/>
                        </a:rPr>
                        <a:t>， 右边则不执行。</a:t>
                      </a:r>
                      <a:endParaRPr lang="zh-CN" altLang="en-US" sz="14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阿里巴巴普惠体" panose="00020600040101010101" pitchFamily="18" charset="-122"/>
                        <a:cs typeface="阿里巴巴普惠体" panose="00020600040101010101" pitchFamily="18" charset="-122"/>
                      </a:endParaRPr>
                    </a:p>
                  </a:txBody>
                  <a:tcPr marL="121877" marR="121877" marT="61001" marB="61001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214377"/>
                  </a:ext>
                </a:extLst>
              </a:tr>
            </a:tbl>
          </a:graphicData>
        </a:graphic>
      </p:graphicFrame>
      <p:sp>
        <p:nvSpPr>
          <p:cNvPr id="9" name="TextBox 9">
            <a:extLst>
              <a:ext uri="{FF2B5EF4-FFF2-40B4-BE49-F238E27FC236}">
                <a16:creationId xmlns:a16="http://schemas.microsoft.com/office/drawing/2014/main" id="{E62606F4-1AFC-4685-B006-B47EBD59420F}"/>
              </a:ext>
            </a:extLst>
          </p:cNvPr>
          <p:cNvSpPr txBox="1"/>
          <p:nvPr/>
        </p:nvSpPr>
        <p:spPr>
          <a:xfrm>
            <a:off x="731521" y="3310204"/>
            <a:ext cx="10490521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4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注意：逻辑与 “</a:t>
            </a:r>
            <a:r>
              <a:rPr lang="en-US" altLang="zh-CN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&amp;</a:t>
            </a:r>
            <a:r>
              <a:rPr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</a:t>
            </a:r>
            <a:r>
              <a:rPr lang="en-US" altLang="zh-CN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逻辑或“</a:t>
            </a:r>
            <a:r>
              <a:rPr lang="en-US" altLang="zh-CN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|</a:t>
            </a:r>
            <a:r>
              <a:rPr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</a:t>
            </a:r>
            <a:r>
              <a:rPr lang="en-US" altLang="zh-CN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:   </a:t>
            </a:r>
            <a:r>
              <a:rPr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无论左边是 </a:t>
            </a:r>
            <a:r>
              <a:rPr lang="en-US" altLang="zh-CN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</a:t>
            </a:r>
            <a:r>
              <a:rPr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还是</a:t>
            </a:r>
            <a:r>
              <a:rPr lang="en-US" altLang="zh-CN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true</a:t>
            </a:r>
            <a:r>
              <a:rPr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</a:t>
            </a: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右边都要执行。</a:t>
            </a:r>
            <a:endParaRPr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158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79396" y="1540437"/>
            <a:ext cx="8033456" cy="4511040"/>
          </a:xfrm>
        </p:spPr>
        <p:txBody>
          <a:bodyPr/>
          <a:lstStyle/>
          <a:p>
            <a:r>
              <a:rPr kumimoji="1" lang="zh-CN" altLang="en-US" dirty="0">
                <a:latin typeface="Consolas" panose="020B0609020204030204" pitchFamily="49" charset="0"/>
              </a:rPr>
              <a:t>逻辑运算符有哪些，有什么特点？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逻辑与“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&amp;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：有一个为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、结果是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短路与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&amp;&amp;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 一个为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、结果是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前一个为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false,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后一个条件不执行了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逻辑或“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|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”：有一个为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true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、结果是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true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短路或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||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：一个为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true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、结果是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true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前一个为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true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，后一个条件不执行了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逻辑非“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!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”：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!false=true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 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!true=false</a:t>
            </a: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逻辑异或“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^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：相同是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、不同是</a:t>
            </a: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true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注意：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实际开发中、常用的逻辑运算符还是：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&amp;&amp;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、 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|| </a:t>
            </a: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!</a:t>
            </a:r>
          </a:p>
          <a:p>
            <a:pPr lvl="1"/>
            <a:endParaRPr kumimoji="1"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/>
            <a:endParaRPr kumimoji="1" lang="zh-CN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69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4809069" y="164565"/>
            <a:ext cx="6096000" cy="6625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算数运算符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符号做连接符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自增自减运算符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关系运算符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三元运算符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运算符优先级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案例知识：键盘录入技术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609585" lvl="1">
              <a:lnSpc>
                <a:spcPct val="200000"/>
              </a:lnSpc>
            </a:pP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78739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三元运算符介绍</a:t>
            </a:r>
          </a:p>
        </p:txBody>
      </p:sp>
      <p:sp>
        <p:nvSpPr>
          <p:cNvPr id="40" name="TextBox 6">
            <a:extLst>
              <a:ext uri="{FF2B5EF4-FFF2-40B4-BE49-F238E27FC236}">
                <a16:creationId xmlns:a16="http://schemas.microsoft.com/office/drawing/2014/main" id="{178C6157-7A0B-440D-9D19-DAECDF67845D}"/>
              </a:ext>
            </a:extLst>
          </p:cNvPr>
          <p:cNvSpPr txBox="1"/>
          <p:nvPr/>
        </p:nvSpPr>
        <p:spPr>
          <a:xfrm>
            <a:off x="710880" y="1815560"/>
            <a:ext cx="9169720" cy="425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执行流程：首先计算</a:t>
            </a:r>
            <a:r>
              <a:rPr lang="zh-CN" altLang="en-US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关系表达式的值，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如果值为</a:t>
            </a:r>
            <a:r>
              <a:rPr lang="en-US" altLang="zh-CN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true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，返回</a:t>
            </a:r>
            <a:r>
              <a:rPr lang="zh-CN" altLang="en-US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值</a:t>
            </a:r>
            <a:r>
              <a:rPr lang="en-US" altLang="zh-CN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，如果为</a:t>
            </a:r>
            <a:r>
              <a:rPr lang="en-US" altLang="zh-CN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，返回</a:t>
            </a:r>
            <a:r>
              <a:rPr lang="zh-CN" altLang="en-US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值</a:t>
            </a:r>
            <a:r>
              <a:rPr lang="en-US" altLang="zh-CN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lang="zh-CN" altLang="en-US" sz="16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3" name="TextBox 9">
            <a:extLst>
              <a:ext uri="{FF2B5EF4-FFF2-40B4-BE49-F238E27FC236}">
                <a16:creationId xmlns:a16="http://schemas.microsoft.com/office/drawing/2014/main" id="{C3A202A4-8BD2-4B41-8A4B-8F3E7BA30F5E}"/>
              </a:ext>
            </a:extLst>
          </p:cNvPr>
          <p:cNvSpPr txBox="1"/>
          <p:nvPr/>
        </p:nvSpPr>
        <p:spPr>
          <a:xfrm>
            <a:off x="731521" y="1349160"/>
            <a:ext cx="5657850" cy="4259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68288" lvl="4" indent="-268288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  <a:defRPr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格式：</a:t>
            </a:r>
            <a:endParaRPr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3CE9522-07DD-4C1D-A4F0-82BF9E18B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257" y="2992096"/>
            <a:ext cx="1098397" cy="1916281"/>
          </a:xfrm>
          <a:prstGeom prst="rect">
            <a:avLst/>
          </a:prstGeom>
        </p:spPr>
      </p:pic>
      <p:sp>
        <p:nvSpPr>
          <p:cNvPr id="12" name="对话气泡: 椭圆形 11">
            <a:extLst>
              <a:ext uri="{FF2B5EF4-FFF2-40B4-BE49-F238E27FC236}">
                <a16:creationId xmlns:a16="http://schemas.microsoft.com/office/drawing/2014/main" id="{D9C9E7C1-65D6-4172-BA9E-56F1AE95E1A5}"/>
              </a:ext>
            </a:extLst>
          </p:cNvPr>
          <p:cNvSpPr/>
          <p:nvPr/>
        </p:nvSpPr>
        <p:spPr>
          <a:xfrm>
            <a:off x="3252547" y="3652395"/>
            <a:ext cx="2899993" cy="767622"/>
          </a:xfrm>
          <a:prstGeom prst="wedgeEllipseCallout">
            <a:avLst>
              <a:gd name="adj1" fmla="val 39401"/>
              <a:gd name="adj2" fmla="val 50694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分数大于等于 </a:t>
            </a:r>
            <a:r>
              <a:rPr lang="en-US" altLang="zh-CN" sz="1200" dirty="0"/>
              <a:t>60</a:t>
            </a:r>
            <a:r>
              <a:rPr lang="zh-CN" altLang="en-US" sz="1200" dirty="0"/>
              <a:t>吗？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3AD3DBDF-EE15-4F50-91B0-A434DC39AAF3}"/>
              </a:ext>
            </a:extLst>
          </p:cNvPr>
          <p:cNvCxnSpPr>
            <a:cxnSpLocks/>
          </p:cNvCxnSpPr>
          <p:nvPr/>
        </p:nvCxnSpPr>
        <p:spPr>
          <a:xfrm flipV="1">
            <a:off x="6087291" y="3449214"/>
            <a:ext cx="880534" cy="396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A45AF8C-E15E-47A7-A1A0-BD307E215BA0}"/>
              </a:ext>
            </a:extLst>
          </p:cNvPr>
          <p:cNvCxnSpPr>
            <a:cxnSpLocks/>
          </p:cNvCxnSpPr>
          <p:nvPr/>
        </p:nvCxnSpPr>
        <p:spPr>
          <a:xfrm>
            <a:off x="6087291" y="4247432"/>
            <a:ext cx="880534" cy="419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6E562292-6085-4013-9FB7-7E1233F0033A}"/>
              </a:ext>
            </a:extLst>
          </p:cNvPr>
          <p:cNvSpPr txBox="1"/>
          <p:nvPr/>
        </p:nvSpPr>
        <p:spPr>
          <a:xfrm>
            <a:off x="6970243" y="3169979"/>
            <a:ext cx="6402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true</a:t>
            </a:r>
            <a:endParaRPr lang="zh-CN" altLang="en-US" dirty="0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E501738E-5ECC-49CD-9C74-F3820396B746}"/>
              </a:ext>
            </a:extLst>
          </p:cNvPr>
          <p:cNvCxnSpPr>
            <a:cxnSpLocks/>
          </p:cNvCxnSpPr>
          <p:nvPr/>
        </p:nvCxnSpPr>
        <p:spPr>
          <a:xfrm>
            <a:off x="7610525" y="3354645"/>
            <a:ext cx="9744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BE832148-83DA-42FB-91D6-F978245C2BE5}"/>
              </a:ext>
            </a:extLst>
          </p:cNvPr>
          <p:cNvSpPr txBox="1"/>
          <p:nvPr/>
        </p:nvSpPr>
        <p:spPr>
          <a:xfrm>
            <a:off x="8688977" y="3173275"/>
            <a:ext cx="15022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考试通过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0DF0FDF-E77A-45D8-A20B-2C67ACF4030C}"/>
              </a:ext>
            </a:extLst>
          </p:cNvPr>
          <p:cNvSpPr txBox="1"/>
          <p:nvPr/>
        </p:nvSpPr>
        <p:spPr>
          <a:xfrm>
            <a:off x="6970243" y="4425052"/>
            <a:ext cx="11659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false</a:t>
            </a:r>
            <a:endParaRPr lang="zh-CN" altLang="en-US" dirty="0"/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57C7E3F-E1DE-4533-A35E-810EE78FC944}"/>
              </a:ext>
            </a:extLst>
          </p:cNvPr>
          <p:cNvCxnSpPr>
            <a:cxnSpLocks/>
          </p:cNvCxnSpPr>
          <p:nvPr/>
        </p:nvCxnSpPr>
        <p:spPr>
          <a:xfrm>
            <a:off x="7649008" y="4596318"/>
            <a:ext cx="9744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6E183C7C-95F2-42F3-89E3-80F77D41509E}"/>
              </a:ext>
            </a:extLst>
          </p:cNvPr>
          <p:cNvSpPr txBox="1"/>
          <p:nvPr/>
        </p:nvSpPr>
        <p:spPr>
          <a:xfrm>
            <a:off x="8636587" y="4411652"/>
            <a:ext cx="1554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成绩不合格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9128A1F-0AEE-4E32-B1BB-42C977FB562E}"/>
              </a:ext>
            </a:extLst>
          </p:cNvPr>
          <p:cNvSpPr txBox="1"/>
          <p:nvPr/>
        </p:nvSpPr>
        <p:spPr>
          <a:xfrm>
            <a:off x="1690272" y="1426882"/>
            <a:ext cx="2896629" cy="307777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条件表达式 </a:t>
            </a:r>
            <a:r>
              <a:rPr lang="en-US" altLang="zh-CN" sz="14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?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值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en-US" altLang="zh-CN" sz="14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en-US" altLang="zh-CN" sz="14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:</a:t>
            </a:r>
            <a:r>
              <a:rPr lang="en-US" altLang="zh-CN" sz="1400" b="1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值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2;</a:t>
            </a:r>
            <a:endParaRPr lang="zh-CN" altLang="en-US" sz="1400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3DCD362A-41F0-4C0F-9C61-C18DD156A521}"/>
              </a:ext>
            </a:extLst>
          </p:cNvPr>
          <p:cNvCxnSpPr/>
          <p:nvPr/>
        </p:nvCxnSpPr>
        <p:spPr>
          <a:xfrm flipH="1">
            <a:off x="2765331" y="4884615"/>
            <a:ext cx="63584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546E65C6-19F0-48C6-8DAD-7B406E4380B5}"/>
              </a:ext>
            </a:extLst>
          </p:cNvPr>
          <p:cNvCxnSpPr/>
          <p:nvPr/>
        </p:nvCxnSpPr>
        <p:spPr>
          <a:xfrm flipH="1">
            <a:off x="2628654" y="3169979"/>
            <a:ext cx="63584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6265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1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求三个整数的最大值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78D993CA-919C-4EC2-883A-51EB942750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195450" y="1717058"/>
            <a:ext cx="9214230" cy="517190"/>
          </a:xfrm>
        </p:spPr>
        <p:txBody>
          <a:bodyPr/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Consolas" panose="020B0609020204030204" pitchFamily="49" charset="0"/>
              </a:rPr>
              <a:t>需求：定义三个整数，找出最大值并打印在控制台。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36E6F6EF-C8D3-4DE1-9755-F9076DBC8E81}"/>
              </a:ext>
            </a:extLst>
          </p:cNvPr>
          <p:cNvSpPr txBox="1"/>
          <p:nvPr/>
        </p:nvSpPr>
        <p:spPr>
          <a:xfrm>
            <a:off x="2195450" y="2234248"/>
            <a:ext cx="4248150" cy="38427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分析：</a:t>
            </a:r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6E8EB0C3-C692-41F3-B26F-40BFE2636A65}"/>
              </a:ext>
            </a:extLst>
          </p:cNvPr>
          <p:cNvSpPr txBox="1"/>
          <p:nvPr/>
        </p:nvSpPr>
        <p:spPr>
          <a:xfrm>
            <a:off x="2195450" y="2512060"/>
            <a:ext cx="6369430" cy="21886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  <a:defRPr/>
            </a:pP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用三元运算符获取前两个整数的最大值，并用临时变量保存起来。</a:t>
            </a:r>
            <a:endParaRPr lang="en-US" altLang="zh-CN" sz="1400" dirty="0"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20725" lvl="1" indent="-263525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  <a:defRPr/>
            </a:pP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num1 &gt; num2 ? num1 : num2;</a:t>
            </a:r>
          </a:p>
          <a:p>
            <a:pPr marL="228600" indent="-2286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  <a:defRPr/>
            </a:pP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用三元运算符，让临时最大值，和第三个整数，进行比较，并记录结果。</a:t>
            </a:r>
            <a:endParaRPr lang="en-US" altLang="zh-CN" sz="1400" dirty="0"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14375" lvl="2" indent="-257175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l"/>
              <a:defRPr/>
            </a:pPr>
            <a:r>
              <a:rPr lang="en-US" altLang="zh-CN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temp &gt; num3 ? temp : num3;</a:t>
            </a:r>
          </a:p>
          <a:p>
            <a:pPr marL="228600" indent="-2286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  <a:defRPr/>
            </a:pPr>
            <a:r>
              <a:rPr lang="zh-CN" altLang="en-US" sz="1400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输出结果</a:t>
            </a:r>
            <a:endParaRPr lang="en-US" altLang="zh-CN" sz="1400" dirty="0"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3428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88D80E-6906-476D-BBD2-AA0591E63056}"/>
              </a:ext>
            </a:extLst>
          </p:cNvPr>
          <p:cNvSpPr txBox="1"/>
          <p:nvPr/>
        </p:nvSpPr>
        <p:spPr>
          <a:xfrm>
            <a:off x="4809069" y="140711"/>
            <a:ext cx="6096000" cy="6133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变量详解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类型转换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算数运算符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+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符号做连接符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自增自减运算符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赋值运算符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关系运算符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逻辑运算符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三元运算符</a:t>
            </a:r>
            <a:endParaRPr kumimoji="1"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kumimoji="1"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运算符优先级</a:t>
            </a:r>
            <a:endParaRPr kumimoji="1"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2212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3">
            <a:extLst>
              <a:ext uri="{FF2B5EF4-FFF2-40B4-BE49-F238E27FC236}">
                <a16:creationId xmlns:a16="http://schemas.microsoft.com/office/drawing/2014/main" id="{46F086F8-C0C2-4B8B-BACA-3D81D7372490}"/>
              </a:ext>
            </a:extLst>
          </p:cNvPr>
          <p:cNvSpPr txBox="1">
            <a:spLocks/>
          </p:cNvSpPr>
          <p:nvPr/>
        </p:nvSpPr>
        <p:spPr>
          <a:xfrm>
            <a:off x="793316" y="1115331"/>
            <a:ext cx="9410064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计算机中的数据的最小单位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A51B8D-6BD2-4644-AD0D-F2284D7AD401}"/>
              </a:ext>
            </a:extLst>
          </p:cNvPr>
          <p:cNvSpPr txBox="1"/>
          <p:nvPr/>
        </p:nvSpPr>
        <p:spPr>
          <a:xfrm>
            <a:off x="877135" y="3429000"/>
            <a:ext cx="8693068" cy="1227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计算机中数据最小的组成单元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：使用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8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个二进制位为一组，称之为一个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字节（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byte,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简称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字节中的每个二进制位就称为 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位（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bit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，简称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,  1B = 8b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8FF39CF-B0BA-425D-A172-C19B1E802D6F}"/>
              </a:ext>
            </a:extLst>
          </p:cNvPr>
          <p:cNvSpPr txBox="1"/>
          <p:nvPr/>
        </p:nvSpPr>
        <p:spPr>
          <a:xfrm>
            <a:off x="3282614" y="2662040"/>
            <a:ext cx="34949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数据最小保存单元：</a:t>
            </a:r>
            <a:r>
              <a:rPr lang="zh-CN" altLang="en-US" sz="14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字节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8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位一组）</a:t>
            </a:r>
          </a:p>
        </p:txBody>
      </p:sp>
      <p:graphicFrame>
        <p:nvGraphicFramePr>
          <p:cNvPr id="11" name="表格 3">
            <a:extLst>
              <a:ext uri="{FF2B5EF4-FFF2-40B4-BE49-F238E27FC236}">
                <a16:creationId xmlns:a16="http://schemas.microsoft.com/office/drawing/2014/main" id="{02C1E387-2A4A-411C-AE43-377B396AA20D}"/>
              </a:ext>
            </a:extLst>
          </p:cNvPr>
          <p:cNvGraphicFramePr>
            <a:graphicFrameLocks noGrp="1"/>
          </p:cNvGraphicFramePr>
          <p:nvPr/>
        </p:nvGraphicFramePr>
        <p:xfrm>
          <a:off x="3346750" y="2164714"/>
          <a:ext cx="2907475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476">
                  <a:extLst>
                    <a:ext uri="{9D8B030D-6E8A-4147-A177-3AD203B41FA5}">
                      <a16:colId xmlns:a16="http://schemas.microsoft.com/office/drawing/2014/main" val="3708848526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3143353667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3265099961"/>
                    </a:ext>
                  </a:extLst>
                </a:gridCol>
                <a:gridCol w="337834">
                  <a:extLst>
                    <a:ext uri="{9D8B030D-6E8A-4147-A177-3AD203B41FA5}">
                      <a16:colId xmlns:a16="http://schemas.microsoft.com/office/drawing/2014/main" val="2398754737"/>
                    </a:ext>
                  </a:extLst>
                </a:gridCol>
                <a:gridCol w="292785">
                  <a:extLst>
                    <a:ext uri="{9D8B030D-6E8A-4147-A177-3AD203B41FA5}">
                      <a16:colId xmlns:a16="http://schemas.microsoft.com/office/drawing/2014/main" val="3835451666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1601268785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84344317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2852842740"/>
                    </a:ext>
                  </a:extLst>
                </a:gridCol>
              </a:tblGrid>
              <a:tr h="22859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0121221"/>
                  </a:ext>
                </a:extLst>
              </a:tr>
            </a:tbl>
          </a:graphicData>
        </a:graphic>
      </p:graphicFrame>
      <p:graphicFrame>
        <p:nvGraphicFramePr>
          <p:cNvPr id="13" name="表格 3">
            <a:extLst>
              <a:ext uri="{FF2B5EF4-FFF2-40B4-BE49-F238E27FC236}">
                <a16:creationId xmlns:a16="http://schemas.microsoft.com/office/drawing/2014/main" id="{F3C1AAEF-495D-469A-91AA-A46B7E244D26}"/>
              </a:ext>
            </a:extLst>
          </p:cNvPr>
          <p:cNvGraphicFramePr>
            <a:graphicFrameLocks noGrp="1"/>
          </p:cNvGraphicFramePr>
          <p:nvPr/>
        </p:nvGraphicFramePr>
        <p:xfrm>
          <a:off x="7029915" y="2164714"/>
          <a:ext cx="3035808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476">
                  <a:extLst>
                    <a:ext uri="{9D8B030D-6E8A-4147-A177-3AD203B41FA5}">
                      <a16:colId xmlns:a16="http://schemas.microsoft.com/office/drawing/2014/main" val="3708848526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3143353667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3265099961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2398754737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3835451666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1601268785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84344317"/>
                    </a:ext>
                  </a:extLst>
                </a:gridCol>
                <a:gridCol w="379476">
                  <a:extLst>
                    <a:ext uri="{9D8B030D-6E8A-4147-A177-3AD203B41FA5}">
                      <a16:colId xmlns:a16="http://schemas.microsoft.com/office/drawing/2014/main" val="2852842740"/>
                    </a:ext>
                  </a:extLst>
                </a:gridCol>
              </a:tblGrid>
              <a:tr h="228599"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0121221"/>
                  </a:ext>
                </a:extLst>
              </a:tr>
            </a:tbl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F7D9B7B8-B0BC-40A8-B05B-F1875E9F9045}"/>
              </a:ext>
            </a:extLst>
          </p:cNvPr>
          <p:cNvSpPr txBox="1"/>
          <p:nvPr/>
        </p:nvSpPr>
        <p:spPr>
          <a:xfrm>
            <a:off x="1294121" y="2656125"/>
            <a:ext cx="14081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数据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15" name="表格 15">
            <a:extLst>
              <a:ext uri="{FF2B5EF4-FFF2-40B4-BE49-F238E27FC236}">
                <a16:creationId xmlns:a16="http://schemas.microsoft.com/office/drawing/2014/main" id="{A86A6900-2300-40D1-BF70-7642E0DB43EC}"/>
              </a:ext>
            </a:extLst>
          </p:cNvPr>
          <p:cNvGraphicFramePr>
            <a:graphicFrameLocks noGrp="1"/>
          </p:cNvGraphicFramePr>
          <p:nvPr/>
        </p:nvGraphicFramePr>
        <p:xfrm>
          <a:off x="976298" y="2164714"/>
          <a:ext cx="153764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548">
                  <a:extLst>
                    <a:ext uri="{9D8B030D-6E8A-4147-A177-3AD203B41FA5}">
                      <a16:colId xmlns:a16="http://schemas.microsoft.com/office/drawing/2014/main" val="1809300466"/>
                    </a:ext>
                  </a:extLst>
                </a:gridCol>
                <a:gridCol w="512548">
                  <a:extLst>
                    <a:ext uri="{9D8B030D-6E8A-4147-A177-3AD203B41FA5}">
                      <a16:colId xmlns:a16="http://schemas.microsoft.com/office/drawing/2014/main" val="1982138834"/>
                    </a:ext>
                  </a:extLst>
                </a:gridCol>
                <a:gridCol w="512548">
                  <a:extLst>
                    <a:ext uri="{9D8B030D-6E8A-4147-A177-3AD203B41FA5}">
                      <a16:colId xmlns:a16="http://schemas.microsoft.com/office/drawing/2014/main" val="9945950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  1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  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73089"/>
                  </a:ext>
                </a:extLst>
              </a:tr>
            </a:tbl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42F8FC93-AFFB-4CE8-B135-29B5DC05E97C}"/>
              </a:ext>
            </a:extLst>
          </p:cNvPr>
          <p:cNvSpPr txBox="1"/>
          <p:nvPr/>
        </p:nvSpPr>
        <p:spPr>
          <a:xfrm>
            <a:off x="8301456" y="2621914"/>
            <a:ext cx="14081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261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6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0880" y="1160151"/>
            <a:ext cx="10749599" cy="517190"/>
          </a:xfrm>
        </p:spPr>
        <p:txBody>
          <a:bodyPr/>
          <a:lstStyle/>
          <a:p>
            <a:r>
              <a:rPr kumimoji="1" lang="zh-CN" altLang="en-US" dirty="0"/>
              <a:t>运算符优先级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31E476A-7CB5-490A-B9B7-894AE102B08B}"/>
              </a:ext>
            </a:extLst>
          </p:cNvPr>
          <p:cNvSpPr txBox="1"/>
          <p:nvPr/>
        </p:nvSpPr>
        <p:spPr>
          <a:xfrm>
            <a:off x="777555" y="1706781"/>
            <a:ext cx="10359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sz="18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在表达式中，哪个运算符先执行后执行是要看优先级的，例如</a:t>
            </a:r>
            <a:r>
              <a: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“*、</a:t>
            </a:r>
            <a:r>
              <a: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</a:t>
            </a: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 的优先级高于</a:t>
            </a:r>
            <a:r>
              <a: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”+</a:t>
            </a: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-”</a:t>
            </a: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kumimoji="1" lang="zh-CN" altLang="en-US" sz="1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BCA15EE-1CBD-47B4-A659-31C0BC67F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108" y="3536065"/>
            <a:ext cx="2585116" cy="2161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277664B-C707-406B-AA40-C87ADE6850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55" y="2161065"/>
            <a:ext cx="6057243" cy="421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574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F94E84-6F22-C942-A1D4-BA6A5DBD1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运算符优先级</a:t>
            </a:r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EF55E322-64B1-49E0-B762-39FB666971DF}"/>
              </a:ext>
            </a:extLst>
          </p:cNvPr>
          <p:cNvSpPr txBox="1"/>
          <p:nvPr/>
        </p:nvSpPr>
        <p:spPr>
          <a:xfrm>
            <a:off x="819368" y="1624940"/>
            <a:ext cx="5856816" cy="1021883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目标：看看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Java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是否存在优先级，大家以后需要注意优先级问题</a:t>
            </a:r>
            <a:b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&gt;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3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||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&gt;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3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&amp;&amp;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&lt;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  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true</a:t>
            </a:r>
            <a:b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 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&gt;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3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||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&gt;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3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 &amp;&amp;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&lt;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  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false</a:t>
            </a:r>
            <a:endParaRPr kumimoji="0" lang="zh-CN" altLang="zh-CN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6064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5645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A79B317E-631D-4BFF-BC4D-CF35F0C58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959" y="2068291"/>
            <a:ext cx="1928041" cy="1785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E1A7F0D-3BD1-4328-85C2-5E25DEBB6D1F}"/>
              </a:ext>
            </a:extLst>
          </p:cNvPr>
          <p:cNvSpPr/>
          <p:nvPr/>
        </p:nvSpPr>
        <p:spPr bwMode="auto">
          <a:xfrm>
            <a:off x="2912071" y="1641571"/>
            <a:ext cx="1662114" cy="626663"/>
          </a:xfrm>
          <a:prstGeom prst="rect">
            <a:avLst/>
          </a:prstGeom>
          <a:solidFill>
            <a:srgbClr val="AD2A26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Arial" panose="020B0604020202090204" pitchFamily="34" charset="0"/>
              </a:rPr>
              <a:t>问题</a:t>
            </a:r>
            <a:r>
              <a:rPr lang="en-US" altLang="zh-CN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Arial" panose="020B0604020202090204" pitchFamily="34" charset="0"/>
              </a:rPr>
              <a:t>1</a:t>
            </a:r>
            <a:endParaRPr lang="zh-CN" altLang="en-US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212A1E5-5A83-4F1E-82A0-21B4FA6B2AF4}"/>
              </a:ext>
            </a:extLst>
          </p:cNvPr>
          <p:cNvSpPr/>
          <p:nvPr/>
        </p:nvSpPr>
        <p:spPr bwMode="auto">
          <a:xfrm>
            <a:off x="4574185" y="1641571"/>
            <a:ext cx="5331815" cy="626663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AD2A2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你跟我讲这么多，我听是听懂了，有什么用啊？</a:t>
            </a:r>
            <a:endParaRPr lang="zh-CN" altLang="en-US" sz="1400" dirty="0">
              <a:solidFill>
                <a:srgbClr val="40404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AD74D9E-1296-4C37-BFAF-19B5DB779774}"/>
              </a:ext>
            </a:extLst>
          </p:cNvPr>
          <p:cNvSpPr/>
          <p:nvPr/>
        </p:nvSpPr>
        <p:spPr bwMode="auto">
          <a:xfrm>
            <a:off x="2912071" y="2906491"/>
            <a:ext cx="1662114" cy="626663"/>
          </a:xfrm>
          <a:prstGeom prst="rect">
            <a:avLst/>
          </a:prstGeom>
          <a:solidFill>
            <a:srgbClr val="AD2A26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Arial" panose="020B0604020202090204" pitchFamily="34" charset="0"/>
              </a:rPr>
              <a:t>问题</a:t>
            </a:r>
            <a:r>
              <a:rPr lang="en-US" altLang="zh-CN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Arial" panose="020B0604020202090204" pitchFamily="34" charset="0"/>
              </a:rPr>
              <a:t>2</a:t>
            </a:r>
            <a:endParaRPr lang="zh-CN" altLang="en-US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2FEDF91-4B81-4281-BCAF-B0D7E2BB69E3}"/>
              </a:ext>
            </a:extLst>
          </p:cNvPr>
          <p:cNvSpPr/>
          <p:nvPr/>
        </p:nvSpPr>
        <p:spPr bwMode="auto">
          <a:xfrm>
            <a:off x="4574185" y="2906491"/>
            <a:ext cx="5331815" cy="626663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AD2A2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平时我们接触到的数据不只是数字啊，我们接触到的都是电影，图片、声音、文字啊，这些在计算机里是怎么存的啊？</a:t>
            </a:r>
          </a:p>
        </p:txBody>
      </p:sp>
    </p:spTree>
    <p:extLst>
      <p:ext uri="{BB962C8B-B14F-4D97-AF65-F5344CB8AC3E}">
        <p14:creationId xmlns:p14="http://schemas.microsoft.com/office/powerpoint/2010/main" val="334890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0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64BD281-15AB-444E-9B0B-23B6AA4246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7977" y="1738427"/>
            <a:ext cx="7093725" cy="3094512"/>
          </a:xfrm>
        </p:spPr>
        <p:txBody>
          <a:bodyPr/>
          <a:lstStyle/>
          <a:p>
            <a:pPr marL="0" indent="0">
              <a:lnSpc>
                <a:spcPct val="250000"/>
              </a:lnSpc>
              <a:buNone/>
            </a:pPr>
            <a:r>
              <a:rPr lang="en-US" altLang="zh-CN" dirty="0"/>
              <a:t>1</a:t>
            </a:r>
            <a:r>
              <a:rPr lang="zh-CN" altLang="en-US" dirty="0"/>
              <a:t>、数据在计算机底层都是怎么存储的？</a:t>
            </a:r>
            <a:endParaRPr lang="en-US" altLang="zh-CN" dirty="0"/>
          </a:p>
          <a:p>
            <a:pPr marL="895335" lvl="2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都是采用二进制：使用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，按照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逢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进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的规则表示数据来存储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lvl="1">
              <a:lnSpc>
                <a:spcPct val="250000"/>
              </a:lnSpc>
            </a:pPr>
            <a:r>
              <a:rPr lang="en-US" altLang="zh-CN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lang="zh-CN" altLang="en-US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、如何快速的算出一个数据的二进制形式？</a:t>
            </a:r>
            <a:endParaRPr lang="en-US" altLang="zh-CN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2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除二取余法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lvl="1">
              <a:lnSpc>
                <a:spcPct val="250000"/>
              </a:lnSpc>
            </a:pPr>
            <a:r>
              <a:rPr lang="en-US" altLang="zh-CN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  <a:r>
              <a:rPr lang="zh-CN" altLang="en-US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、数据在计算机底层存储的最小单位是什么？</a:t>
            </a:r>
            <a:endParaRPr lang="en-US" altLang="zh-CN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35" lvl="2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字节，一个字节等于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8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个二进制位：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1B=8b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12B3BB5-D4BC-4A2D-97AB-78CC5A128B00}"/>
              </a:ext>
            </a:extLst>
          </p:cNvPr>
          <p:cNvSpPr txBox="1"/>
          <p:nvPr/>
        </p:nvSpPr>
        <p:spPr>
          <a:xfrm>
            <a:off x="4777978" y="3886731"/>
            <a:ext cx="6792393" cy="382773"/>
          </a:xfrm>
          <a:prstGeom prst="rect">
            <a:avLst/>
          </a:prstGeom>
        </p:spPr>
        <p:txBody>
          <a:bodyPr anchor="ctr"/>
          <a:lstStyle>
            <a:lvl1pPr marL="342900" marR="0" indent="-34290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sz="1600" b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2pPr>
            <a:lvl3pPr marL="1219170" indent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828755" indent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667"/>
            </a:lvl4pPr>
            <a:lvl5pPr marL="2743131" indent="-304792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/>
            </a:lvl5pPr>
            <a:lvl6pPr marL="3352716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6pPr>
            <a:lvl7pPr marL="3962301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7pPr>
            <a:lvl8pPr marL="4571886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8pPr>
            <a:lvl9pPr marL="5181470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9pPr>
          </a:lstStyle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09A51D-AA85-4B6E-BF58-B57E15A36ABA}"/>
              </a:ext>
            </a:extLst>
          </p:cNvPr>
          <p:cNvSpPr txBox="1"/>
          <p:nvPr/>
        </p:nvSpPr>
        <p:spPr>
          <a:xfrm>
            <a:off x="4687661" y="4501347"/>
            <a:ext cx="6792393" cy="663184"/>
          </a:xfrm>
          <a:prstGeom prst="rect">
            <a:avLst/>
          </a:prstGeom>
        </p:spPr>
        <p:txBody>
          <a:bodyPr anchor="ctr"/>
          <a:lstStyle>
            <a:lvl1pPr marL="342900" marR="0" indent="-34290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895335" lvl="1" indent="-28575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sz="1600" b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2pPr>
            <a:lvl3pPr marL="1219170" indent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828755" indent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667"/>
            </a:lvl4pPr>
            <a:lvl5pPr marL="2743131" indent="-304792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/>
            </a:lvl5pPr>
            <a:lvl6pPr marL="3352716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6pPr>
            <a:lvl7pPr marL="3962301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7pPr>
            <a:lvl8pPr marL="4571886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8pPr>
            <a:lvl9pPr marL="5181470" indent="-304792" defTabSz="1219170">
              <a:spcBef>
                <a:spcPct val="20000"/>
              </a:spcBef>
              <a:buFont typeface="Arial" panose="020B0604020202020204" pitchFamily="34" charset="0"/>
              <a:buChar char="•"/>
              <a:defRPr sz="2667"/>
            </a:lvl9pPr>
          </a:lstStyle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BFCD5D8-B46A-4C69-A3E8-31FD901F6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4201" y="3436797"/>
            <a:ext cx="1290638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1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ED72304-4561-49CE-908D-2360CA322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其他数据形式是如何存储的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1AA9D37-7888-4834-9344-BC7B6E777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12" y="1733550"/>
            <a:ext cx="82581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34968"/>
      </p:ext>
    </p:extLst>
  </p:cSld>
  <p:clrMapOvr>
    <a:masterClrMapping/>
  </p:clrMapOvr>
</p:sld>
</file>

<file path=ppt/theme/theme1.xml><?xml version="1.0" encoding="utf-8"?>
<a:theme xmlns:a="http://schemas.openxmlformats.org/drawingml/2006/main" name="封面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目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章节页版式（一级+二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章节页版式（一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正文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5_结束页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19836</TotalTime>
  <Words>3993</Words>
  <Application>Microsoft Office PowerPoint</Application>
  <PresentationFormat>宽屏</PresentationFormat>
  <Paragraphs>647</Paragraphs>
  <Slides>62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62</vt:i4>
      </vt:variant>
    </vt:vector>
  </HeadingPairs>
  <TitlesOfParts>
    <vt:vector size="89" baseType="lpstr">
      <vt:lpstr>Alibaba PuHuiTi</vt:lpstr>
      <vt:lpstr>Alibaba PuHuiTi B</vt:lpstr>
      <vt:lpstr>Alibaba PuHuiTi M</vt:lpstr>
      <vt:lpstr>Alibaba PuHuiTi Medium</vt:lpstr>
      <vt:lpstr>Alibaba PuHuiTi R</vt:lpstr>
      <vt:lpstr>Arial Unicode MS</vt:lpstr>
      <vt:lpstr>PingFang SC</vt:lpstr>
      <vt:lpstr>阿里巴巴普惠体</vt:lpstr>
      <vt:lpstr>等线</vt:lpstr>
      <vt:lpstr>黑体</vt:lpstr>
      <vt:lpstr>华文楷体</vt:lpstr>
      <vt:lpstr>华文楷体</vt:lpstr>
      <vt:lpstr>宋体</vt:lpstr>
      <vt:lpstr>微软雅黑</vt:lpstr>
      <vt:lpstr>Arial</vt:lpstr>
      <vt:lpstr>Calibri</vt:lpstr>
      <vt:lpstr>Consolas</vt:lpstr>
      <vt:lpstr>Segoe UI</vt:lpstr>
      <vt:lpstr>Verdana</vt:lpstr>
      <vt:lpstr>Wingdings</vt:lpstr>
      <vt:lpstr>封面2</vt:lpstr>
      <vt:lpstr>目录</vt:lpstr>
      <vt:lpstr>学习目标</vt:lpstr>
      <vt:lpstr>章节页版式（一级+二级标题）</vt:lpstr>
      <vt:lpstr>章节页版式（一级标题）</vt:lpstr>
      <vt:lpstr>正文设计方案</vt:lpstr>
      <vt:lpstr>5_结束页设计方案</vt:lpstr>
      <vt:lpstr>Java基础语法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其他数据形式是如何存储的</vt:lpstr>
      <vt:lpstr>PowerPoint 演示文稿</vt:lpstr>
      <vt:lpstr>图片数据-彩色图</vt:lpstr>
      <vt:lpstr>声音数据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8802</dc:creator>
  <cp:lastModifiedBy>itheima</cp:lastModifiedBy>
  <cp:revision>1848</cp:revision>
  <dcterms:created xsi:type="dcterms:W3CDTF">2020-03-31T02:23:27Z</dcterms:created>
  <dcterms:modified xsi:type="dcterms:W3CDTF">2022-02-21T10:27:17Z</dcterms:modified>
</cp:coreProperties>
</file>

<file path=docProps/thumbnail.jpeg>
</file>